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ms-powerpoint.presentation.macroEnabled.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13" r:id="rId2"/>
    <p:sldId id="257" r:id="rId3"/>
    <p:sldId id="263" r:id="rId4"/>
    <p:sldId id="294" r:id="rId5"/>
    <p:sldId id="301" r:id="rId6"/>
    <p:sldId id="303" r:id="rId7"/>
    <p:sldId id="305" r:id="rId8"/>
    <p:sldId id="287" r:id="rId9"/>
    <p:sldId id="284" r:id="rId10"/>
    <p:sldId id="289" r:id="rId11"/>
    <p:sldId id="288" r:id="rId12"/>
    <p:sldId id="298" r:id="rId13"/>
    <p:sldId id="291" r:id="rId14"/>
    <p:sldId id="283" r:id="rId15"/>
    <p:sldId id="266" r:id="rId16"/>
    <p:sldId id="269" r:id="rId17"/>
    <p:sldId id="276" r:id="rId18"/>
    <p:sldId id="265" r:id="rId19"/>
    <p:sldId id="277" r:id="rId20"/>
    <p:sldId id="274" r:id="rId21"/>
    <p:sldId id="290" r:id="rId22"/>
    <p:sldId id="296" r:id="rId23"/>
    <p:sldId id="278" r:id="rId24"/>
    <p:sldId id="292" r:id="rId25"/>
    <p:sldId id="30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p:normalViewPr>
  <p:slideViewPr>
    <p:cSldViewPr>
      <p:cViewPr>
        <p:scale>
          <a:sx n="70" d="100"/>
          <a:sy n="70" d="100"/>
        </p:scale>
        <p:origin x="-130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6AD265E-0323-42A6-B494-6355E579B8DF}" type="datetimeFigureOut">
              <a:rPr lang="en-US" smtClean="0"/>
              <a:pPr/>
              <a:t>5/5/2017</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ED31D1D-0351-4CEA-9079-09097A46FCB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wedg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6AD265E-0323-42A6-B494-6355E579B8DF}" type="datetimeFigureOut">
              <a:rPr lang="en-US" smtClean="0"/>
              <a:pPr/>
              <a:t>5/5/2017</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828800"/>
            <a:ext cx="4038600" cy="2074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48200" y="4056063"/>
            <a:ext cx="4038600" cy="20748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CFF6D09-1EBC-4015-8CA4-20A85C9DED57}"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6AD265E-0323-42A6-B494-6355E579B8DF}" type="datetimeFigureOut">
              <a:rPr lang="en-US" smtClean="0"/>
              <a:pPr/>
              <a:t>5/5/2017</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ED31D1D-0351-4CEA-9079-09097A46FCB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wedg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C6AD265E-0323-42A6-B494-6355E579B8DF}" type="datetimeFigureOut">
              <a:rPr lang="en-US" smtClean="0"/>
              <a:pPr/>
              <a:t>5/5/2017</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ED31D1D-0351-4CEA-9079-09097A46FCB7}" type="slidenum">
              <a:rPr lang="en-US" smtClean="0"/>
              <a:pPr/>
              <a:t>‹#›</a:t>
            </a:fld>
            <a:endParaRPr lang="en-US" dirty="0"/>
          </a:p>
        </p:txBody>
      </p:sp>
    </p:spTree>
  </p:cSld>
  <p:clrMapOvr>
    <a:masterClrMapping/>
  </p:clrMapOvr>
  <p:transition>
    <p:wedg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C6AD265E-0323-42A6-B494-6355E579B8DF}" type="datetimeFigureOut">
              <a:rPr lang="en-US" smtClean="0"/>
              <a:pPr/>
              <a:t>5/5/2017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ED31D1D-0351-4CEA-9079-09097A46FCB7}"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wedg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6AD265E-0323-42A6-B494-6355E579B8DF}" type="datetimeFigureOut">
              <a:rPr lang="en-US" smtClean="0"/>
              <a:pPr/>
              <a:t>5/5/2017</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ED31D1D-0351-4CEA-9079-09097A46FC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ransition>
    <p:wedge/>
    <p:sndAc>
      <p:stSnd>
        <p:snd r:embed="rId14" name="chimes.wav"/>
      </p:stSnd>
    </p:sndAc>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Breastfeeding and alternative to breastfeeding</a:t>
            </a:r>
            <a:endParaRPr lang="en-US" dirty="0"/>
          </a:p>
        </p:txBody>
      </p:sp>
      <p:sp>
        <p:nvSpPr>
          <p:cNvPr id="3" name="Subtitle 2"/>
          <p:cNvSpPr>
            <a:spLocks noGrp="1"/>
          </p:cNvSpPr>
          <p:nvPr>
            <p:ph type="subTitle" idx="1"/>
          </p:nvPr>
        </p:nvSpPr>
        <p:spPr/>
        <p:txBody>
          <a:bodyPr>
            <a:normAutofit fontScale="55000" lnSpcReduction="20000"/>
          </a:bodyPr>
          <a:lstStyle/>
          <a:p>
            <a:r>
              <a:rPr lang="en-US" dirty="0" smtClean="0"/>
              <a:t>Presented By</a:t>
            </a:r>
          </a:p>
          <a:p>
            <a:r>
              <a:rPr lang="en-US" dirty="0" smtClean="0"/>
              <a:t>DR. NAIFA ALMEAJI</a:t>
            </a:r>
          </a:p>
          <a:p>
            <a:r>
              <a:rPr lang="en-US" dirty="0" smtClean="0"/>
              <a:t>General Pediatric consultant</a:t>
            </a:r>
          </a:p>
          <a:p>
            <a:r>
              <a:rPr lang="en-US" dirty="0" smtClean="0"/>
              <a:t>ALYAMAMA hospital</a:t>
            </a:r>
          </a:p>
          <a:p>
            <a:r>
              <a:rPr lang="en-US" dirty="0" smtClean="0"/>
              <a:t>20/3/ 2017</a:t>
            </a:r>
            <a:endParaRPr lang="en-US" dirty="0"/>
          </a:p>
        </p:txBody>
      </p:sp>
    </p:spTree>
    <p:extLst>
      <p:ext uri="{BB962C8B-B14F-4D97-AF65-F5344CB8AC3E}">
        <p14:creationId xmlns:p14="http://schemas.microsoft.com/office/powerpoint/2010/main" val="3294448477"/>
      </p:ext>
    </p:extLst>
  </p:cSld>
  <p:clrMapOvr>
    <a:masterClrMapping/>
  </p:clrMapOvr>
  <p:transition>
    <p:wedg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7239000" cy="762000"/>
          </a:xfrm>
        </p:spPr>
        <p:txBody>
          <a:bodyPr>
            <a:normAutofit fontScale="90000"/>
          </a:bodyPr>
          <a:lstStyle/>
          <a:p>
            <a:r>
              <a:rPr lang="en-US" sz="5400" dirty="0" smtClean="0"/>
              <a:t>*</a:t>
            </a:r>
            <a:endParaRPr lang="en-US" sz="5400" dirty="0"/>
          </a:p>
        </p:txBody>
      </p:sp>
      <p:sp>
        <p:nvSpPr>
          <p:cNvPr id="3" name="Content Placeholder 2"/>
          <p:cNvSpPr>
            <a:spLocks noGrp="1"/>
          </p:cNvSpPr>
          <p:nvPr>
            <p:ph idx="1"/>
          </p:nvPr>
        </p:nvSpPr>
        <p:spPr/>
        <p:txBody>
          <a:bodyPr>
            <a:normAutofit/>
          </a:bodyPr>
          <a:lstStyle/>
          <a:p>
            <a:r>
              <a:rPr lang="en-US" dirty="0" smtClean="0"/>
              <a:t>Emotional bonding</a:t>
            </a:r>
          </a:p>
          <a:p>
            <a:pPr>
              <a:buNone/>
            </a:pPr>
            <a:r>
              <a:rPr lang="en-US" dirty="0" smtClean="0"/>
              <a:t>• close, loving relationship between mother and baby</a:t>
            </a:r>
          </a:p>
          <a:p>
            <a:pPr>
              <a:buNone/>
            </a:pPr>
            <a:r>
              <a:rPr lang="en-US" dirty="0" smtClean="0"/>
              <a:t>• mother more emotionally satisfied</a:t>
            </a:r>
          </a:p>
          <a:p>
            <a:pPr>
              <a:buNone/>
            </a:pPr>
            <a:r>
              <a:rPr lang="en-US" dirty="0" smtClean="0"/>
              <a:t>• baby cries less</a:t>
            </a:r>
          </a:p>
          <a:p>
            <a:pPr>
              <a:buNone/>
            </a:pPr>
            <a:r>
              <a:rPr lang="en-US" dirty="0" smtClean="0"/>
              <a:t>• baby may be more emotionally secure</a:t>
            </a:r>
          </a:p>
          <a:p>
            <a:r>
              <a:rPr lang="en-US" dirty="0" smtClean="0"/>
              <a:t>Development</a:t>
            </a:r>
          </a:p>
          <a:p>
            <a:pPr>
              <a:buNone/>
            </a:pPr>
            <a:r>
              <a:rPr lang="en-US" dirty="0" smtClean="0"/>
              <a:t>• children perform better on intelligence tests</a:t>
            </a:r>
            <a:endParaRPr lang="en-US" dirty="0"/>
          </a:p>
        </p:txBody>
      </p:sp>
      <p:sp>
        <p:nvSpPr>
          <p:cNvPr id="4" name="Rectangle 3"/>
          <p:cNvSpPr/>
          <p:nvPr/>
        </p:nvSpPr>
        <p:spPr>
          <a:xfrm>
            <a:off x="381000" y="494560"/>
            <a:ext cx="7620000" cy="492443"/>
          </a:xfrm>
          <a:prstGeom prst="rect">
            <a:avLst/>
          </a:prstGeom>
        </p:spPr>
        <p:txBody>
          <a:bodyPr wrap="square">
            <a:spAutoFit/>
          </a:bodyPr>
          <a:lstStyle/>
          <a:p>
            <a:pPr marL="274320" lvl="0" indent="-274320">
              <a:spcBef>
                <a:spcPts val="600"/>
              </a:spcBef>
              <a:buClr>
                <a:srgbClr val="B13F9A"/>
              </a:buClr>
              <a:buSzPct val="73000"/>
            </a:pPr>
            <a:r>
              <a:rPr lang="en-US" sz="2600" u="sng" dirty="0" smtClean="0">
                <a:solidFill>
                  <a:srgbClr val="FF0000"/>
                </a:solidFill>
              </a:rPr>
              <a:t>Psychological benefits of breastfeeding</a:t>
            </a:r>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rtl="0">
              <a:spcBef>
                <a:spcPct val="0"/>
              </a:spcBef>
            </a:pPr>
            <a:r>
              <a:rPr lang="en-US" sz="4400" i="1" u="sng" dirty="0" err="1" smtClean="0">
                <a:solidFill>
                  <a:srgbClr val="FF0000"/>
                </a:solidFill>
                <a:effectLst>
                  <a:outerShdw blurRad="38100" dist="38100" dir="2700000" algn="tl">
                    <a:srgbClr val="000000">
                      <a:alpha val="43137"/>
                    </a:srgbClr>
                  </a:outerShdw>
                </a:effectLst>
              </a:rPr>
              <a:t>Colostrum</a:t>
            </a:r>
            <a:r>
              <a:rPr lang="en-US" sz="4400" i="1" u="sng" dirty="0" smtClean="0">
                <a:solidFill>
                  <a:srgbClr val="FF0000"/>
                </a:solidFill>
                <a:effectLst>
                  <a:outerShdw blurRad="38100" dist="38100" dir="2700000" algn="tl">
                    <a:srgbClr val="000000">
                      <a:alpha val="43137"/>
                    </a:srgbClr>
                  </a:outerShdw>
                </a:effectLst>
              </a:rPr>
              <a:t/>
            </a:r>
            <a:br>
              <a:rPr lang="en-US" sz="4400" i="1" u="sng" dirty="0" smtClean="0">
                <a:solidFill>
                  <a:srgbClr val="FF0000"/>
                </a:solidFill>
                <a:effectLst>
                  <a:outerShdw blurRad="38100" dist="38100" dir="2700000" algn="tl">
                    <a:srgbClr val="000000">
                      <a:alpha val="43137"/>
                    </a:srgbClr>
                  </a:outerShdw>
                </a:effectLst>
              </a:rPr>
            </a:br>
            <a:endParaRPr lang="en-US" sz="4400"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990600"/>
            <a:ext cx="8153400" cy="5465136"/>
          </a:xfrm>
        </p:spPr>
        <p:txBody>
          <a:bodyPr>
            <a:normAutofit fontScale="92500"/>
          </a:bodyPr>
          <a:lstStyle/>
          <a:p>
            <a:pPr>
              <a:buNone/>
            </a:pPr>
            <a:r>
              <a:rPr lang="en-US" dirty="0" smtClean="0"/>
              <a:t>   </a:t>
            </a:r>
            <a:r>
              <a:rPr lang="en-US" u="sng" dirty="0" smtClean="0">
                <a:solidFill>
                  <a:srgbClr val="00B0F0"/>
                </a:solidFill>
              </a:rPr>
              <a:t> Property</a:t>
            </a:r>
            <a:r>
              <a:rPr lang="en-US" dirty="0" smtClean="0"/>
              <a:t>                        </a:t>
            </a:r>
            <a:r>
              <a:rPr lang="en-US" dirty="0" smtClean="0">
                <a:solidFill>
                  <a:srgbClr val="00B0F0"/>
                </a:solidFill>
              </a:rPr>
              <a:t> </a:t>
            </a:r>
            <a:r>
              <a:rPr lang="en-US" u="sng" dirty="0" smtClean="0">
                <a:solidFill>
                  <a:srgbClr val="00B0F0"/>
                </a:solidFill>
              </a:rPr>
              <a:t> Importance</a:t>
            </a:r>
          </a:p>
          <a:p>
            <a:r>
              <a:rPr lang="en-US" dirty="0" smtClean="0"/>
              <a:t>• </a:t>
            </a:r>
            <a:r>
              <a:rPr lang="en-US" dirty="0" smtClean="0">
                <a:solidFill>
                  <a:srgbClr val="FF0000"/>
                </a:solidFill>
              </a:rPr>
              <a:t>*</a:t>
            </a:r>
            <a:r>
              <a:rPr lang="en-US" dirty="0" smtClean="0"/>
              <a:t>Antibody rich          </a:t>
            </a:r>
            <a:r>
              <a:rPr lang="en-US" sz="2000" dirty="0" smtClean="0"/>
              <a:t>protects against allergy &amp;  </a:t>
            </a:r>
            <a:r>
              <a:rPr lang="en-US" dirty="0" smtClean="0"/>
              <a:t>infection</a:t>
            </a:r>
          </a:p>
          <a:p>
            <a:pPr>
              <a:buNone/>
            </a:pPr>
            <a:endParaRPr lang="en-US" dirty="0" smtClean="0"/>
          </a:p>
          <a:p>
            <a:r>
              <a:rPr lang="en-US" dirty="0" smtClean="0"/>
              <a:t>• Many white cells   - protects against infection</a:t>
            </a:r>
          </a:p>
          <a:p>
            <a:pPr>
              <a:buNone/>
            </a:pPr>
            <a:endParaRPr lang="en-US" dirty="0" smtClean="0"/>
          </a:p>
          <a:p>
            <a:r>
              <a:rPr lang="en-US" dirty="0" smtClean="0"/>
              <a:t>• Purgative               - clears meconium</a:t>
            </a:r>
          </a:p>
          <a:p>
            <a:pPr>
              <a:buNone/>
            </a:pPr>
            <a:r>
              <a:rPr lang="en-US" dirty="0" smtClean="0"/>
              <a:t>                                  - helps to prevent jaundice</a:t>
            </a:r>
          </a:p>
          <a:p>
            <a:pPr>
              <a:buNone/>
            </a:pPr>
            <a:endParaRPr lang="en-US" dirty="0" smtClean="0"/>
          </a:p>
          <a:p>
            <a:r>
              <a:rPr lang="en-US" dirty="0" smtClean="0"/>
              <a:t>•</a:t>
            </a:r>
            <a:r>
              <a:rPr lang="en-US" dirty="0" smtClean="0">
                <a:solidFill>
                  <a:srgbClr val="FF0000"/>
                </a:solidFill>
              </a:rPr>
              <a:t>*</a:t>
            </a:r>
            <a:r>
              <a:rPr lang="en-US" dirty="0" smtClean="0"/>
              <a:t> Growth factors       - helps intestine to mature</a:t>
            </a:r>
          </a:p>
          <a:p>
            <a:pPr>
              <a:buNone/>
            </a:pPr>
            <a:r>
              <a:rPr lang="en-US" dirty="0" smtClean="0"/>
              <a:t>                                   </a:t>
            </a:r>
            <a:r>
              <a:rPr lang="en-US" sz="2400" dirty="0" smtClean="0"/>
              <a:t>- prevents allergy, intolerance</a:t>
            </a:r>
          </a:p>
          <a:p>
            <a:pPr>
              <a:buNone/>
            </a:pPr>
            <a:endParaRPr lang="en-US" sz="2400" dirty="0" smtClean="0"/>
          </a:p>
          <a:p>
            <a:r>
              <a:rPr lang="en-US" dirty="0" smtClean="0"/>
              <a:t>• Rich in Vitamin A     - reduces severity of infection</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p:spPr>
        <p:txBody>
          <a:bodyPr/>
          <a:lstStyle/>
          <a:p>
            <a:r>
              <a:rPr lang="en-GB" smtClean="0"/>
              <a:t>BFC 1/9</a:t>
            </a:r>
          </a:p>
        </p:txBody>
      </p:sp>
      <p:sp>
        <p:nvSpPr>
          <p:cNvPr id="16387" name="Rectangle 2"/>
          <p:cNvSpPr>
            <a:spLocks noGrp="1" noChangeArrowheads="1"/>
          </p:cNvSpPr>
          <p:nvPr>
            <p:ph type="title"/>
          </p:nvPr>
        </p:nvSpPr>
        <p:spPr>
          <a:xfrm>
            <a:off x="685800" y="228600"/>
            <a:ext cx="7772400" cy="752475"/>
          </a:xfrm>
        </p:spPr>
        <p:txBody>
          <a:bodyPr>
            <a:normAutofit fontScale="90000"/>
          </a:bodyPr>
          <a:lstStyle/>
          <a:p>
            <a:pPr algn="ctr"/>
            <a:r>
              <a:rPr lang="en-US" sz="3200" i="1" dirty="0" smtClean="0">
                <a:latin typeface="Arial Narrow" pitchFamily="34" charset="0"/>
              </a:rPr>
              <a:t>Differences between </a:t>
            </a:r>
            <a:r>
              <a:rPr lang="en-US" sz="3200" i="1" dirty="0" err="1" smtClean="0">
                <a:latin typeface="Arial Narrow" pitchFamily="34" charset="0"/>
              </a:rPr>
              <a:t>colosrum</a:t>
            </a:r>
            <a:r>
              <a:rPr lang="en-US" sz="3200" i="1" dirty="0" smtClean="0">
                <a:latin typeface="Arial Narrow" pitchFamily="34" charset="0"/>
              </a:rPr>
              <a:t> and mature milk </a:t>
            </a:r>
            <a:endParaRPr lang="en-GB" sz="3200" i="1" dirty="0" smtClean="0">
              <a:latin typeface="Arial Narrow" pitchFamily="34" charset="0"/>
            </a:endParaRPr>
          </a:p>
        </p:txBody>
      </p:sp>
      <p:sp>
        <p:nvSpPr>
          <p:cNvPr id="16388" name="Rectangle 3"/>
          <p:cNvSpPr>
            <a:spLocks noGrp="1" noChangeArrowheads="1"/>
          </p:cNvSpPr>
          <p:nvPr>
            <p:ph type="body" idx="1"/>
          </p:nvPr>
        </p:nvSpPr>
        <p:spPr>
          <a:xfrm>
            <a:off x="1908175" y="1989138"/>
            <a:ext cx="4191000" cy="2438400"/>
          </a:xfrm>
        </p:spPr>
        <p:txBody>
          <a:bodyPr/>
          <a:lstStyle/>
          <a:p>
            <a:endParaRPr lang="ar-SA" smtClean="0"/>
          </a:p>
        </p:txBody>
      </p:sp>
      <p:pic>
        <p:nvPicPr>
          <p:cNvPr id="16389" name="Picture 11" descr="BFC 1-8 Rescan 1200 crop"/>
          <p:cNvPicPr>
            <a:picLocks noChangeAspect="1" noChangeArrowheads="1"/>
          </p:cNvPicPr>
          <p:nvPr/>
        </p:nvPicPr>
        <p:blipFill>
          <a:blip r:embed="rId3" cstate="print"/>
          <a:srcRect l="4655"/>
          <a:stretch>
            <a:fillRect/>
          </a:stretch>
        </p:blipFill>
        <p:spPr bwMode="auto">
          <a:xfrm>
            <a:off x="827088" y="1196975"/>
            <a:ext cx="7273925" cy="4895850"/>
          </a:xfrm>
          <a:prstGeom prst="rect">
            <a:avLst/>
          </a:prstGeom>
          <a:noFill/>
          <a:ln w="19050">
            <a:solidFill>
              <a:schemeClr val="tx1"/>
            </a:solidFill>
            <a:miter lim="800000"/>
            <a:headEnd/>
            <a:tailEnd/>
          </a:ln>
        </p:spPr>
      </p:pic>
      <p:sp>
        <p:nvSpPr>
          <p:cNvPr id="16391" name="Text Box 14"/>
          <p:cNvSpPr txBox="1">
            <a:spLocks noChangeArrowheads="1"/>
          </p:cNvSpPr>
          <p:nvPr/>
        </p:nvSpPr>
        <p:spPr bwMode="auto">
          <a:xfrm>
            <a:off x="5105400" y="1219200"/>
            <a:ext cx="1152525" cy="369332"/>
          </a:xfrm>
          <a:prstGeom prst="rect">
            <a:avLst/>
          </a:prstGeom>
          <a:solidFill>
            <a:schemeClr val="bg1"/>
          </a:solidFill>
          <a:ln w="9525">
            <a:noFill/>
            <a:miter lim="800000"/>
            <a:headEnd/>
            <a:tailEnd/>
          </a:ln>
        </p:spPr>
        <p:txBody>
          <a:bodyPr>
            <a:spAutoFit/>
          </a:bodyPr>
          <a:lstStyle/>
          <a:p>
            <a:pPr>
              <a:spcBef>
                <a:spcPct val="50000"/>
              </a:spcBef>
            </a:pPr>
            <a:endParaRPr lang="en-GB" b="1" dirty="0">
              <a:latin typeface="Arial Narrow" pitchFamily="34" charset="0"/>
            </a:endParaRPr>
          </a:p>
        </p:txBody>
      </p:sp>
      <p:sp>
        <p:nvSpPr>
          <p:cNvPr id="16392" name="Text Box 15"/>
          <p:cNvSpPr txBox="1">
            <a:spLocks noChangeArrowheads="1"/>
          </p:cNvSpPr>
          <p:nvPr/>
        </p:nvSpPr>
        <p:spPr bwMode="auto">
          <a:xfrm>
            <a:off x="4859338" y="1676400"/>
            <a:ext cx="1152525" cy="369332"/>
          </a:xfrm>
          <a:prstGeom prst="rect">
            <a:avLst/>
          </a:prstGeom>
          <a:solidFill>
            <a:schemeClr val="bg1"/>
          </a:solidFill>
          <a:ln w="9525">
            <a:noFill/>
            <a:miter lim="800000"/>
            <a:headEnd/>
            <a:tailEnd/>
          </a:ln>
        </p:spPr>
        <p:txBody>
          <a:bodyPr wrap="square">
            <a:spAutoFit/>
          </a:bodyPr>
          <a:lstStyle/>
          <a:p>
            <a:pPr>
              <a:spcBef>
                <a:spcPct val="50000"/>
              </a:spcBef>
            </a:pPr>
            <a:endParaRPr lang="en-GB" b="1" dirty="0">
              <a:latin typeface="Arial Narrow" pitchFamily="34" charset="0"/>
            </a:endParaRPr>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5897880" cy="1524000"/>
          </a:xfrm>
        </p:spPr>
        <p:txBody>
          <a:bodyPr>
            <a:normAutofit/>
          </a:bodyPr>
          <a:lstStyle/>
          <a:p>
            <a:pPr algn="ctr"/>
            <a:r>
              <a:rPr lang="ar-SA" sz="3600" dirty="0" smtClean="0">
                <a:solidFill>
                  <a:schemeClr val="bg2"/>
                </a:solidFill>
              </a:rPr>
              <a:t> </a:t>
            </a:r>
            <a:r>
              <a:rPr b="0" i="1" smtClean="0">
                <a:solidFill>
                  <a:schemeClr val="bg2"/>
                </a:solidFill>
              </a:rPr>
              <a:t>what is the difference between breast milk for a term baby and a preterm</a:t>
            </a:r>
            <a:r>
              <a:rPr lang="ar-SA" b="0" i="1" dirty="0" smtClean="0">
                <a:solidFill>
                  <a:schemeClr val="bg2"/>
                </a:solidFill>
              </a:rPr>
              <a:t> </a:t>
            </a:r>
            <a:r>
              <a:rPr b="0" i="1" dirty="0" smtClean="0">
                <a:solidFill>
                  <a:schemeClr val="bg2"/>
                </a:solidFill>
              </a:rPr>
              <a:t>?</a:t>
            </a:r>
            <a:endParaRPr lang="en-US" b="0" i="1" dirty="0"/>
          </a:p>
        </p:txBody>
      </p:sp>
      <p:sp>
        <p:nvSpPr>
          <p:cNvPr id="5" name="Text Placeholder 4"/>
          <p:cNvSpPr>
            <a:spLocks noGrp="1"/>
          </p:cNvSpPr>
          <p:nvPr>
            <p:ph type="body" idx="2"/>
          </p:nvPr>
        </p:nvSpPr>
        <p:spPr>
          <a:xfrm>
            <a:off x="457200" y="6096000"/>
            <a:ext cx="5897880" cy="457200"/>
          </a:xfrm>
        </p:spPr>
        <p:txBody>
          <a:bodyPr/>
          <a:lstStyle/>
          <a:p>
            <a:r>
              <a:rPr lang="en-US" dirty="0" smtClean="0"/>
              <a:t>Breastfeeding course  lectures</a:t>
            </a:r>
            <a:endParaRPr lang="en-US" dirty="0"/>
          </a:p>
        </p:txBody>
      </p:sp>
      <p:pic>
        <p:nvPicPr>
          <p:cNvPr id="1027" name="Picture 3"/>
          <p:cNvPicPr>
            <a:picLocks noGrp="1" noChangeAspect="1" noChangeArrowheads="1"/>
          </p:cNvPicPr>
          <p:nvPr>
            <p:ph sz="half" idx="1"/>
          </p:nvPr>
        </p:nvPicPr>
        <p:blipFill>
          <a:blip r:embed="rId3"/>
          <a:stretch>
            <a:fillRect/>
          </a:stretch>
        </p:blipFill>
        <p:spPr bwMode="auto">
          <a:xfrm>
            <a:off x="1295400" y="1676400"/>
            <a:ext cx="5181600" cy="3886200"/>
          </a:xfrm>
          <a:prstGeom prst="rect">
            <a:avLst/>
          </a:prstGeom>
          <a:noFill/>
        </p:spPr>
      </p:pic>
    </p:spTree>
  </p:cSld>
  <p:clrMapOvr>
    <a:masterClrMapping/>
  </p:clrMapOvr>
  <p:transition>
    <p:wedge/>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28600" y="457200"/>
            <a:ext cx="8915400" cy="5355312"/>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800" b="1" i="0" u="none" strike="noStrike" cap="none" normalizeH="0" baseline="0" dirty="0" smtClean="0">
                <a:ln>
                  <a:noFill/>
                </a:ln>
                <a:solidFill>
                  <a:srgbClr val="155DB3"/>
                </a:solidFill>
                <a:effectLst/>
                <a:latin typeface="Arial" pitchFamily="34" charset="0"/>
                <a:ea typeface="Times New Roman" pitchFamily="18" charset="0"/>
                <a:cs typeface="Arial" pitchFamily="34" charset="0"/>
              </a:rPr>
              <a:t>Contraindications to breastfeeding</a:t>
            </a:r>
            <a:endPar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The only true contraindications to breastfeeding are the following: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infants with classic galactosemia (galactose 1-phosphate uridyltransferase deficiency)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In the US, mothers who are infected with human immunodeficiency virus (HIV)</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800" b="1" i="0" u="none" strike="noStrike" cap="none" normalizeH="0" baseline="0" dirty="0" smtClean="0">
                <a:ln>
                  <a:noFill/>
                </a:ln>
                <a:solidFill>
                  <a:srgbClr val="155DB3"/>
                </a:solidFill>
                <a:effectLst/>
                <a:latin typeface="Calibri" pitchFamily="34" charset="0"/>
                <a:ea typeface="Times New Roman" pitchFamily="18" charset="0"/>
                <a:cs typeface="Arial" pitchFamily="34" charset="0"/>
              </a:rPr>
              <a:t>Breastfeeding is NOT contraindicated with the following conditions: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infants born to mothers who are hepatitis B surface antigen-positive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mothers who are infected with hepatitis C virus (persons with hepatitis C virus antibody or hepatitis C virus-RNA-positive blood)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rgbClr val="464646"/>
                </a:solidFill>
                <a:effectLst/>
                <a:latin typeface="Calibri" pitchFamily="34" charset="0"/>
                <a:ea typeface="Times New Roman" pitchFamily="18" charset="0"/>
                <a:cs typeface="Arial" pitchFamily="34" charset="0"/>
              </a:rPr>
              <a:t>mothers who are febrile (unless cause is a contraindication outlined in the previous section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Alternate to breastfeeding</a:t>
            </a:r>
            <a:endParaRPr lang="en-US" dirty="0"/>
          </a:p>
        </p:txBody>
      </p:sp>
      <p:sp>
        <p:nvSpPr>
          <p:cNvPr id="3" name="Content Placeholder 2"/>
          <p:cNvSpPr>
            <a:spLocks noGrp="1"/>
          </p:cNvSpPr>
          <p:nvPr>
            <p:ph idx="1"/>
          </p:nvPr>
        </p:nvSpPr>
        <p:spPr/>
        <p:txBody>
          <a:bodyPr/>
          <a:lstStyle/>
          <a:p>
            <a:r>
              <a:rPr lang="en-US" dirty="0" smtClean="0"/>
              <a:t>Human milk.</a:t>
            </a:r>
          </a:p>
          <a:p>
            <a:r>
              <a:rPr lang="en-US" dirty="0" smtClean="0"/>
              <a:t>Animal milk.</a:t>
            </a:r>
          </a:p>
          <a:p>
            <a:pPr>
              <a:buNone/>
            </a:pPr>
            <a:r>
              <a:rPr lang="en-US" dirty="0" smtClean="0"/>
              <a:t>            As  cow’s , goat’ , camel.</a:t>
            </a:r>
          </a:p>
          <a:p>
            <a:r>
              <a:rPr lang="en-US" dirty="0" smtClean="0"/>
              <a:t>Fortified milk formula(commercial formula).</a:t>
            </a:r>
          </a:p>
          <a:p>
            <a:r>
              <a:rPr lang="en-US" dirty="0" smtClean="0"/>
              <a:t>Special formula.: special care f. , Soya based formula ,lactose free f., hydrolyzed protein f., metabolic dis. Special f.</a:t>
            </a:r>
          </a:p>
          <a:p>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Nutrients in human and animal milks</a:t>
            </a:r>
            <a:br>
              <a:rPr lang="en-US" b="1" dirty="0" smtClean="0"/>
            </a:br>
            <a:endParaRPr lang="en-US" dirty="0"/>
          </a:p>
        </p:txBody>
      </p:sp>
      <p:sp>
        <p:nvSpPr>
          <p:cNvPr id="3" name="Content Placeholder 2"/>
          <p:cNvSpPr>
            <a:spLocks noGrp="1"/>
          </p:cNvSpPr>
          <p:nvPr>
            <p:ph idx="1"/>
          </p:nvPr>
        </p:nvSpPr>
        <p:spPr/>
        <p:txBody>
          <a:bodyPr/>
          <a:lstStyle/>
          <a:p>
            <a:pPr>
              <a:buNone/>
            </a:pPr>
            <a:r>
              <a:rPr lang="en-US" dirty="0" smtClean="0"/>
              <a:t>                     Human               Cow           Goat</a:t>
            </a:r>
          </a:p>
          <a:p>
            <a:endParaRPr lang="en-US" dirty="0" smtClean="0"/>
          </a:p>
          <a:p>
            <a:r>
              <a:rPr lang="en-US" dirty="0" smtClean="0"/>
              <a:t>  Fat  </a:t>
            </a:r>
          </a:p>
          <a:p>
            <a:pPr>
              <a:buNone/>
            </a:pPr>
            <a:r>
              <a:rPr lang="en-US" dirty="0" smtClean="0"/>
              <a:t>                                         </a:t>
            </a:r>
          </a:p>
          <a:p>
            <a:r>
              <a:rPr lang="en-US" dirty="0" smtClean="0"/>
              <a:t>  Protein </a:t>
            </a:r>
          </a:p>
          <a:p>
            <a:pPr>
              <a:buNone/>
            </a:pPr>
            <a:r>
              <a:rPr lang="en-US" dirty="0" smtClean="0"/>
              <a:t>                                                    </a:t>
            </a:r>
          </a:p>
          <a:p>
            <a:pPr>
              <a:buNone/>
            </a:pPr>
            <a:r>
              <a:rPr lang="en-US" dirty="0" smtClean="0"/>
              <a:t>                                                </a:t>
            </a:r>
          </a:p>
          <a:p>
            <a:r>
              <a:rPr lang="en-US" dirty="0" smtClean="0"/>
              <a:t>Lactose </a:t>
            </a:r>
          </a:p>
          <a:p>
            <a:pPr>
              <a:buNone/>
            </a:pPr>
            <a:r>
              <a:rPr lang="en-US" dirty="0" smtClean="0"/>
              <a:t>                                              </a:t>
            </a:r>
          </a:p>
          <a:p>
            <a:pPr>
              <a:buNone/>
            </a:pPr>
            <a:endParaRPr lang="en-US" dirty="0"/>
          </a:p>
        </p:txBody>
      </p:sp>
      <p:sp>
        <p:nvSpPr>
          <p:cNvPr id="5" name="Rectangle 4"/>
          <p:cNvSpPr/>
          <p:nvPr/>
        </p:nvSpPr>
        <p:spPr>
          <a:xfrm>
            <a:off x="2514600" y="2286000"/>
            <a:ext cx="1143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ectangle 5"/>
          <p:cNvSpPr/>
          <p:nvPr/>
        </p:nvSpPr>
        <p:spPr>
          <a:xfrm>
            <a:off x="2514600" y="3505200"/>
            <a:ext cx="1143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514600" y="3886200"/>
            <a:ext cx="1143000" cy="1752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4724400" y="2286000"/>
            <a:ext cx="1143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4724400" y="3505200"/>
            <a:ext cx="1143000" cy="9144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724400" y="4419600"/>
            <a:ext cx="1143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477000" y="2286000"/>
            <a:ext cx="1143000" cy="152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6477000" y="3810000"/>
            <a:ext cx="1143000" cy="7620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6477000" y="4572000"/>
            <a:ext cx="1143000" cy="1066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Differences in the quality of proteins</a:t>
            </a:r>
            <a:br>
              <a:rPr lang="en-US" b="1" dirty="0" smtClean="0"/>
            </a:br>
            <a:r>
              <a:rPr lang="en-US" b="1" dirty="0" smtClean="0"/>
              <a:t>in different milks</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1905000" y="1981200"/>
            <a:ext cx="1724025" cy="39243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5867400" y="2057400"/>
            <a:ext cx="1714500" cy="3924300"/>
          </a:xfrm>
          <a:prstGeom prst="rect">
            <a:avLst/>
          </a:prstGeom>
          <a:noFill/>
          <a:ln w="9525">
            <a:noFill/>
            <a:miter lim="800000"/>
            <a:headEnd/>
            <a:tailEnd/>
          </a:ln>
          <a:effectLst/>
        </p:spPr>
      </p:pic>
      <p:sp>
        <p:nvSpPr>
          <p:cNvPr id="6" name="Rectangle 5"/>
          <p:cNvSpPr/>
          <p:nvPr/>
        </p:nvSpPr>
        <p:spPr>
          <a:xfrm>
            <a:off x="1981200" y="1524000"/>
            <a:ext cx="1600200" cy="369332"/>
          </a:xfrm>
          <a:prstGeom prst="rect">
            <a:avLst/>
          </a:prstGeom>
        </p:spPr>
        <p:txBody>
          <a:bodyPr wrap="square">
            <a:spAutoFit/>
          </a:bodyPr>
          <a:lstStyle/>
          <a:p>
            <a:r>
              <a:rPr lang="en-US" dirty="0" smtClean="0"/>
              <a:t>Human milk</a:t>
            </a:r>
            <a:endParaRPr lang="en-US" dirty="0"/>
          </a:p>
        </p:txBody>
      </p:sp>
      <p:sp>
        <p:nvSpPr>
          <p:cNvPr id="7" name="Rectangle 6"/>
          <p:cNvSpPr/>
          <p:nvPr/>
        </p:nvSpPr>
        <p:spPr>
          <a:xfrm>
            <a:off x="1905000" y="6198990"/>
            <a:ext cx="1904999" cy="369332"/>
          </a:xfrm>
          <a:prstGeom prst="rect">
            <a:avLst/>
          </a:prstGeom>
        </p:spPr>
        <p:txBody>
          <a:bodyPr wrap="square">
            <a:spAutoFit/>
          </a:bodyPr>
          <a:lstStyle/>
          <a:p>
            <a:r>
              <a:rPr lang="en-US" dirty="0" smtClean="0">
                <a:solidFill>
                  <a:srgbClr val="FF0000"/>
                </a:solidFill>
              </a:rPr>
              <a:t>*</a:t>
            </a:r>
            <a:r>
              <a:rPr lang="en-US" dirty="0" smtClean="0"/>
              <a:t>Easy to digest</a:t>
            </a:r>
            <a:endParaRPr lang="en-US" dirty="0"/>
          </a:p>
        </p:txBody>
      </p:sp>
      <p:sp>
        <p:nvSpPr>
          <p:cNvPr id="8" name="Rectangle 7"/>
          <p:cNvSpPr/>
          <p:nvPr/>
        </p:nvSpPr>
        <p:spPr>
          <a:xfrm>
            <a:off x="6096000" y="1600200"/>
            <a:ext cx="1524000" cy="369332"/>
          </a:xfrm>
          <a:prstGeom prst="rect">
            <a:avLst/>
          </a:prstGeom>
        </p:spPr>
        <p:txBody>
          <a:bodyPr wrap="square">
            <a:spAutoFit/>
          </a:bodyPr>
          <a:lstStyle/>
          <a:p>
            <a:r>
              <a:rPr lang="en-US" dirty="0" smtClean="0"/>
              <a:t>Cow’s milk</a:t>
            </a:r>
            <a:endParaRPr lang="en-US" dirty="0"/>
          </a:p>
        </p:txBody>
      </p:sp>
      <p:sp>
        <p:nvSpPr>
          <p:cNvPr id="9" name="Rectangle 8"/>
          <p:cNvSpPr/>
          <p:nvPr/>
        </p:nvSpPr>
        <p:spPr>
          <a:xfrm>
            <a:off x="6019800" y="6198991"/>
            <a:ext cx="3124200" cy="369332"/>
          </a:xfrm>
          <a:prstGeom prst="rect">
            <a:avLst/>
          </a:prstGeom>
        </p:spPr>
        <p:txBody>
          <a:bodyPr wrap="square">
            <a:spAutoFit/>
          </a:bodyPr>
          <a:lstStyle/>
          <a:p>
            <a:r>
              <a:rPr lang="en-US" dirty="0" smtClean="0"/>
              <a:t>Difficult to digest</a:t>
            </a:r>
            <a:endParaRPr lang="en-US" dirty="0"/>
          </a:p>
        </p:txBody>
      </p:sp>
      <p:sp>
        <p:nvSpPr>
          <p:cNvPr id="10" name="Rectangle 9"/>
          <p:cNvSpPr/>
          <p:nvPr/>
        </p:nvSpPr>
        <p:spPr>
          <a:xfrm>
            <a:off x="3886200" y="2362200"/>
            <a:ext cx="1600200" cy="369332"/>
          </a:xfrm>
          <a:prstGeom prst="rect">
            <a:avLst/>
          </a:prstGeom>
        </p:spPr>
        <p:txBody>
          <a:bodyPr wrap="square">
            <a:spAutoFit/>
          </a:bodyPr>
          <a:lstStyle/>
          <a:p>
            <a:r>
              <a:rPr lang="en-US" dirty="0" smtClean="0"/>
              <a:t>Whey protein</a:t>
            </a:r>
            <a:endParaRPr lang="en-US" dirty="0"/>
          </a:p>
        </p:txBody>
      </p:sp>
      <p:sp>
        <p:nvSpPr>
          <p:cNvPr id="11" name="Rectangle 10"/>
          <p:cNvSpPr/>
          <p:nvPr/>
        </p:nvSpPr>
        <p:spPr>
          <a:xfrm>
            <a:off x="4114800" y="5029200"/>
            <a:ext cx="816465" cy="369332"/>
          </a:xfrm>
          <a:prstGeom prst="rect">
            <a:avLst/>
          </a:prstGeom>
        </p:spPr>
        <p:txBody>
          <a:bodyPr wrap="square">
            <a:spAutoFit/>
          </a:bodyPr>
          <a:lstStyle/>
          <a:p>
            <a:r>
              <a:rPr lang="en-US" dirty="0" smtClean="0"/>
              <a:t>Curds</a:t>
            </a:r>
            <a:endParaRPr lang="en-US" dirty="0"/>
          </a:p>
        </p:txBody>
      </p:sp>
      <p:cxnSp>
        <p:nvCxnSpPr>
          <p:cNvPr id="13" name="Straight Arrow Connector 12"/>
          <p:cNvCxnSpPr>
            <a:stCxn id="10" idx="1"/>
          </p:cNvCxnSpPr>
          <p:nvPr/>
        </p:nvCxnSpPr>
        <p:spPr>
          <a:xfrm rot="10800000" flipV="1">
            <a:off x="3657602" y="2546866"/>
            <a:ext cx="228598" cy="116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334000" y="25908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029200" y="5257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3581400" y="52578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sndAc>
      <p:stSnd>
        <p:snd r:embed="rId2" name="chimes.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4" name="Picture 3" descr="Screenshot_2015-02-23-09-52-52.png"/>
          <p:cNvPicPr>
            <a:picLocks noChangeAspect="1"/>
          </p:cNvPicPr>
          <p:nvPr/>
        </p:nvPicPr>
        <p:blipFill>
          <a:blip r:embed="rId3"/>
          <a:stretch>
            <a:fillRect/>
          </a:stretch>
        </p:blipFill>
        <p:spPr>
          <a:xfrm>
            <a:off x="-609600" y="0"/>
            <a:ext cx="10363200" cy="7315200"/>
          </a:xfrm>
          <a:prstGeom prst="rect">
            <a:avLst/>
          </a:prstGeom>
        </p:spPr>
      </p:pic>
    </p:spTree>
  </p:cSld>
  <p:clrMapOvr>
    <a:masterClrMapping/>
  </p:clrMapOvr>
  <p:transition>
    <p:wedge/>
    <p:sndAc>
      <p:stSnd>
        <p:snd r:embed="rId2"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2015-02-22-16-50-31-1.png"/>
          <p:cNvPicPr>
            <a:picLocks noChangeAspect="1"/>
          </p:cNvPicPr>
          <p:nvPr/>
        </p:nvPicPr>
        <p:blipFill>
          <a:blip r:embed="rId3"/>
          <a:stretch>
            <a:fillRect/>
          </a:stretch>
        </p:blipFill>
        <p:spPr>
          <a:xfrm>
            <a:off x="0" y="304800"/>
            <a:ext cx="9144000" cy="6248400"/>
          </a:xfrm>
          <a:prstGeom prst="rect">
            <a:avLst/>
          </a:prstGeom>
        </p:spPr>
      </p:pic>
    </p:spTree>
  </p:cSld>
  <p:clrMapOvr>
    <a:masterClrMapping/>
  </p:clrMapOvr>
  <p:transition>
    <p:wedge/>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Objectives</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US" dirty="0" smtClean="0"/>
              <a:t>TO know the normal way of providing young infants with the nutrients they need for healthy growth and development .</a:t>
            </a:r>
          </a:p>
          <a:p>
            <a:r>
              <a:rPr lang="en-US" dirty="0" smtClean="0"/>
              <a:t>Why breastfeeding is important .</a:t>
            </a:r>
          </a:p>
          <a:p>
            <a:r>
              <a:rPr lang="en-US" dirty="0" smtClean="0"/>
              <a:t>How long exclusive breastfeeding to be continue.</a:t>
            </a:r>
          </a:p>
          <a:p>
            <a:pPr>
              <a:buNone/>
            </a:pPr>
            <a:endParaRPr lang="en-US" dirty="0" smtClean="0"/>
          </a:p>
          <a:p>
            <a:r>
              <a:rPr lang="en-US" dirty="0" smtClean="0"/>
              <a:t>Advantage of breast milk and breastfeeding.</a:t>
            </a:r>
          </a:p>
          <a:p>
            <a:r>
              <a:rPr lang="en-US" dirty="0" smtClean="0"/>
              <a:t>Contraindication of BF.</a:t>
            </a:r>
          </a:p>
          <a:p>
            <a:r>
              <a:rPr lang="en-US" dirty="0" smtClean="0"/>
              <a:t> Regulation of marketing breast milk substitutes.</a:t>
            </a:r>
          </a:p>
          <a:p>
            <a:r>
              <a:rPr lang="en-US" dirty="0" smtClean="0"/>
              <a:t>Different between breast milk and artificial feeding.</a:t>
            </a:r>
          </a:p>
          <a:p>
            <a:r>
              <a:rPr lang="en-US" dirty="0" smtClean="0"/>
              <a:t>Disadvantage of artificial feeding.</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Regulation of marketing breast milk substitutes</a:t>
            </a:r>
            <a:endParaRPr lang="en-US" dirty="0"/>
          </a:p>
        </p:txBody>
      </p:sp>
      <p:sp>
        <p:nvSpPr>
          <p:cNvPr id="3" name="Content Placeholder 2"/>
          <p:cNvSpPr>
            <a:spLocks noGrp="1"/>
          </p:cNvSpPr>
          <p:nvPr>
            <p:ph idx="1"/>
          </p:nvPr>
        </p:nvSpPr>
        <p:spPr/>
        <p:txBody>
          <a:bodyPr>
            <a:normAutofit fontScale="92500"/>
          </a:bodyPr>
          <a:lstStyle/>
          <a:p>
            <a:r>
              <a:rPr lang="en-US" dirty="0" smtClean="0"/>
              <a:t>THE international code of marketing of  BM substitutes is a set of recommendations to regulate the marketing of BM substitutes ,feeding bottles and teats. </a:t>
            </a:r>
          </a:p>
          <a:p>
            <a:pPr>
              <a:buNone/>
            </a:pPr>
            <a:r>
              <a:rPr lang="en-US" dirty="0" smtClean="0"/>
              <a:t>The code aim to contribute to the provision of safe and adequate nutrition for infants, by protection and promotion of breastfeeding  and ensuring proper use of BM substitute.</a:t>
            </a:r>
          </a:p>
          <a:p>
            <a:pPr>
              <a:buNone/>
            </a:pPr>
            <a:r>
              <a:rPr lang="en-US" dirty="0" smtClean="0"/>
              <a:t>If the infant not breastfed the code advocates that infants be fed safely on the best available nutritional alternative.BM substitutes  should be available when it needed, but not promoted.</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normAutofit fontScale="90000"/>
          </a:bodyPr>
          <a:lstStyle/>
          <a:p>
            <a:r>
              <a:rPr lang="en-US" dirty="0" smtClean="0"/>
              <a:t>Disadvantages of artificial feeding</a:t>
            </a:r>
            <a:endParaRPr lang="en-US" dirty="0"/>
          </a:p>
        </p:txBody>
      </p:sp>
      <p:sp>
        <p:nvSpPr>
          <p:cNvPr id="3" name="Content Placeholder 2"/>
          <p:cNvSpPr>
            <a:spLocks noGrp="1"/>
          </p:cNvSpPr>
          <p:nvPr>
            <p:ph idx="1"/>
          </p:nvPr>
        </p:nvSpPr>
        <p:spPr>
          <a:xfrm>
            <a:off x="457200" y="1219200"/>
            <a:ext cx="7239000" cy="5236536"/>
          </a:xfrm>
        </p:spPr>
        <p:txBody>
          <a:bodyPr>
            <a:normAutofit lnSpcReduction="10000"/>
          </a:bodyPr>
          <a:lstStyle/>
          <a:p>
            <a:r>
              <a:rPr lang="en-US" dirty="0" smtClean="0"/>
              <a:t>• Interferes with bonding</a:t>
            </a:r>
          </a:p>
          <a:p>
            <a:r>
              <a:rPr lang="en-US" dirty="0" smtClean="0"/>
              <a:t>• More diarrhea and persistent diarrhea</a:t>
            </a:r>
          </a:p>
          <a:p>
            <a:r>
              <a:rPr lang="en-US" dirty="0" smtClean="0"/>
              <a:t>• More frequent respiratory infections</a:t>
            </a:r>
          </a:p>
          <a:p>
            <a:r>
              <a:rPr lang="en-US" dirty="0" smtClean="0"/>
              <a:t>• Malnutrition; Vitamin A deficiency</a:t>
            </a:r>
          </a:p>
          <a:p>
            <a:r>
              <a:rPr lang="en-US" dirty="0" smtClean="0"/>
              <a:t>• More allergy and milk intolerance</a:t>
            </a:r>
          </a:p>
          <a:p>
            <a:r>
              <a:rPr lang="en-US" dirty="0" smtClean="0"/>
              <a:t>• Increased risk of some chronic diseases</a:t>
            </a:r>
          </a:p>
          <a:p>
            <a:r>
              <a:rPr lang="en-US" dirty="0" smtClean="0"/>
              <a:t>• Obesity</a:t>
            </a:r>
          </a:p>
          <a:p>
            <a:r>
              <a:rPr lang="en-US" dirty="0" smtClean="0"/>
              <a:t>• Lower scores on intelligence tests</a:t>
            </a:r>
          </a:p>
          <a:p>
            <a:r>
              <a:rPr lang="en-US" dirty="0" smtClean="0"/>
              <a:t>• Mother may become pregnant sooner</a:t>
            </a:r>
          </a:p>
          <a:p>
            <a:r>
              <a:rPr lang="en-US" dirty="0" smtClean="0"/>
              <a:t>• Increased risk of anemia, ovarian cancer, and</a:t>
            </a:r>
          </a:p>
          <a:p>
            <a:r>
              <a:rPr lang="en-US" dirty="0" smtClean="0"/>
              <a:t>breast cancer in mother</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descr="samia4"/>
          <p:cNvPicPr>
            <a:picLocks noGrp="1" noChangeAspect="1" noChangeArrowheads="1" noCrop="1"/>
          </p:cNvPicPr>
          <p:nvPr>
            <p:ph idx="1"/>
          </p:nvPr>
        </p:nvPicPr>
        <p:blipFill>
          <a:blip r:embed="rId3"/>
          <a:srcRect/>
          <a:stretch>
            <a:fillRect/>
          </a:stretch>
        </p:blipFill>
        <p:spPr>
          <a:xfrm>
            <a:off x="0" y="0"/>
            <a:ext cx="9144000" cy="6858000"/>
          </a:xfrm>
          <a:noFill/>
        </p:spPr>
      </p:pic>
    </p:spTree>
  </p:cSld>
  <p:clrMapOvr>
    <a:masterClrMapping/>
  </p:clrMapOvr>
  <p:transition>
    <p:wedge/>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difficulties experienced by breastfeeding mothers</a:t>
            </a:r>
            <a:endParaRPr lang="en-US" dirty="0"/>
          </a:p>
        </p:txBody>
      </p:sp>
      <p:sp>
        <p:nvSpPr>
          <p:cNvPr id="3" name="Content Placeholder 2"/>
          <p:cNvSpPr>
            <a:spLocks noGrp="1"/>
          </p:cNvSpPr>
          <p:nvPr>
            <p:ph idx="1"/>
          </p:nvPr>
        </p:nvSpPr>
        <p:spPr/>
        <p:txBody>
          <a:bodyPr>
            <a:normAutofit/>
          </a:bodyPr>
          <a:lstStyle/>
          <a:p>
            <a:r>
              <a:rPr lang="en-US" dirty="0" smtClean="0"/>
              <a:t>Refusal to feed.</a:t>
            </a:r>
          </a:p>
          <a:p>
            <a:r>
              <a:rPr lang="en-US" dirty="0" smtClean="0"/>
              <a:t>Not enough milk.</a:t>
            </a:r>
          </a:p>
          <a:p>
            <a:r>
              <a:rPr lang="en-US" dirty="0" smtClean="0"/>
              <a:t>Crying baby.</a:t>
            </a:r>
          </a:p>
          <a:p>
            <a:r>
              <a:rPr lang="en-US" dirty="0" smtClean="0"/>
              <a:t>Low birth wt. and sick baby.</a:t>
            </a:r>
          </a:p>
          <a:p>
            <a:r>
              <a:rPr lang="en-US" dirty="0" smtClean="0"/>
              <a:t>Women’s nutrition.</a:t>
            </a:r>
          </a:p>
          <a:p>
            <a:r>
              <a:rPr lang="en-US" dirty="0" smtClean="0"/>
              <a:t>Women and work.</a:t>
            </a:r>
          </a:p>
          <a:p>
            <a:r>
              <a:rPr lang="en-US" dirty="0" smtClean="0"/>
              <a:t>Commercial promotion of breast milk substitutes.</a:t>
            </a:r>
          </a:p>
          <a:p>
            <a:r>
              <a:rPr lang="en-US" dirty="0" smtClean="0"/>
              <a:t>Failure to gain weight.</a:t>
            </a:r>
          </a:p>
          <a:p>
            <a:endParaRPr lang="en-US" dirty="0" smtClean="0"/>
          </a:p>
          <a:p>
            <a:endParaRPr lang="en-US" dirty="0" smtClean="0"/>
          </a:p>
          <a:p>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9" name="Picture 3"/>
          <p:cNvPicPr>
            <a:picLocks noChangeAspect="1" noChangeArrowheads="1"/>
          </p:cNvPicPr>
          <p:nvPr/>
        </p:nvPicPr>
        <p:blipFill>
          <a:blip r:embed="rId4"/>
          <a:srcRect/>
          <a:stretch>
            <a:fillRect/>
          </a:stretch>
        </p:blipFill>
        <p:spPr bwMode="auto">
          <a:xfrm>
            <a:off x="0" y="2438400"/>
            <a:ext cx="8458200" cy="3886200"/>
          </a:xfrm>
          <a:prstGeom prst="rect">
            <a:avLst/>
          </a:prstGeom>
          <a:noFill/>
          <a:ln w="9525">
            <a:noFill/>
            <a:round/>
            <a:headEnd/>
            <a:tailEnd/>
          </a:ln>
          <a:effectLst/>
        </p:spPr>
      </p:pic>
      <p:sp>
        <p:nvSpPr>
          <p:cNvPr id="193542" name="Rectangle 6"/>
          <p:cNvSpPr>
            <a:spLocks noGrp="1" noChangeArrowheads="1"/>
          </p:cNvSpPr>
          <p:nvPr>
            <p:ph type="body" idx="1"/>
          </p:nvPr>
        </p:nvSpPr>
        <p:spPr>
          <a:xfrm>
            <a:off x="468313" y="2781300"/>
            <a:ext cx="8229600" cy="3889375"/>
          </a:xfrm>
        </p:spPr>
        <p:txBody>
          <a:bodyPr/>
          <a:lstStyle/>
          <a:p>
            <a:endParaRPr lang="en-US" dirty="0"/>
          </a:p>
        </p:txBody>
      </p:sp>
      <p:sp>
        <p:nvSpPr>
          <p:cNvPr id="193543" name="WordArt 7"/>
          <p:cNvSpPr>
            <a:spLocks noChangeArrowheads="1" noChangeShapeType="1" noTextEdit="1"/>
          </p:cNvSpPr>
          <p:nvPr/>
        </p:nvSpPr>
        <p:spPr bwMode="auto">
          <a:xfrm>
            <a:off x="827088" y="692150"/>
            <a:ext cx="7489825" cy="1296988"/>
          </a:xfrm>
          <a:prstGeom prst="rect">
            <a:avLst/>
          </a:prstGeom>
        </p:spPr>
        <p:txBody>
          <a:bodyPr wrap="none" fromWordArt="1">
            <a:prstTxWarp prst="textDoubleWave1">
              <a:avLst>
                <a:gd name="adj1" fmla="val 6500"/>
                <a:gd name="adj2" fmla="val 0"/>
              </a:avLst>
            </a:prstTxWarp>
          </a:bodyPr>
          <a:lstStyle/>
          <a:p>
            <a:pPr algn="ctr"/>
            <a:r>
              <a:rPr lang="ar-SA" sz="3600" b="1" kern="10">
                <a:ln w="12700">
                  <a:solidFill>
                    <a:srgbClr val="EAEAEA"/>
                  </a:solidFill>
                  <a:round/>
                  <a:headEnd/>
                  <a:tailEnd/>
                </a:ln>
                <a:solidFill>
                  <a:schemeClr val="bg2"/>
                </a:solidFill>
                <a:effectLst>
                  <a:outerShdw dist="35921" dir="2700000" sy="50000" kx="2115830" algn="bl" rotWithShape="0">
                    <a:srgbClr val="C0C0C0">
                      <a:alpha val="80000"/>
                    </a:srgbClr>
                  </a:outerShdw>
                </a:effectLst>
                <a:latin typeface="جديد 14"/>
              </a:rPr>
              <a:t>شـــكـــرا</a:t>
            </a:r>
            <a:endParaRPr lang="en-US" sz="3600" b="1" kern="10" dirty="0">
              <a:ln w="12700">
                <a:solidFill>
                  <a:srgbClr val="EAEAEA"/>
                </a:solidFill>
                <a:round/>
                <a:headEnd/>
                <a:tailEnd/>
              </a:ln>
              <a:solidFill>
                <a:schemeClr val="bg2"/>
              </a:solidFill>
              <a:effectLst>
                <a:outerShdw dist="35921" dir="2700000" sy="50000" kx="2115830" algn="bl" rotWithShape="0">
                  <a:srgbClr val="C0C0C0">
                    <a:alpha val="80000"/>
                  </a:srgbClr>
                </a:outerShdw>
              </a:effectLst>
              <a:latin typeface="جديد 14"/>
            </a:endParaRPr>
          </a:p>
        </p:txBody>
      </p:sp>
    </p:spTree>
    <p:custDataLst>
      <p:tags r:id="rId1"/>
    </p:custDataLst>
  </p:cSld>
  <p:clrMapOvr>
    <a:masterClrMapping/>
  </p:clrMapOvr>
  <p:transition>
    <p:wedge/>
    <p:sndAc>
      <p:stSnd>
        <p:snd r:embed="rId3" name="applaus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references</a:t>
            </a:r>
            <a:endParaRPr lang="en-US" dirty="0"/>
          </a:p>
        </p:txBody>
      </p:sp>
      <p:sp>
        <p:nvSpPr>
          <p:cNvPr id="3" name="Subtitle 2"/>
          <p:cNvSpPr>
            <a:spLocks noGrp="1"/>
          </p:cNvSpPr>
          <p:nvPr>
            <p:ph type="subTitle" idx="1"/>
          </p:nvPr>
        </p:nvSpPr>
        <p:spPr/>
        <p:txBody>
          <a:bodyPr>
            <a:normAutofit fontScale="77500" lnSpcReduction="20000"/>
          </a:bodyPr>
          <a:lstStyle/>
          <a:p>
            <a:pPr algn="l">
              <a:buFont typeface="Arial" pitchFamily="34" charset="0"/>
              <a:buChar char="•"/>
            </a:pPr>
            <a:r>
              <a:rPr lang="en-US" dirty="0" smtClean="0"/>
              <a:t>American academy of pediatric. </a:t>
            </a:r>
          </a:p>
          <a:p>
            <a:pPr algn="l">
              <a:buFont typeface="Arial" pitchFamily="34" charset="0"/>
              <a:buChar char="•"/>
            </a:pPr>
            <a:r>
              <a:rPr lang="en-US" dirty="0" smtClean="0"/>
              <a:t>World health organization.</a:t>
            </a:r>
          </a:p>
          <a:p>
            <a:pPr algn="l">
              <a:buFont typeface="Arial" pitchFamily="34" charset="0"/>
              <a:buChar char="•"/>
            </a:pPr>
            <a:r>
              <a:rPr lang="en-US" dirty="0" smtClean="0"/>
              <a:t>Breastfeeding counseling and courses.    </a:t>
            </a:r>
          </a:p>
          <a:p>
            <a:r>
              <a:rPr lang="en-US" dirty="0" smtClean="0"/>
              <a:t> </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762000"/>
          </a:xfrm>
        </p:spPr>
        <p:txBody>
          <a:bodyPr>
            <a:normAutofit/>
          </a:bodyPr>
          <a:lstStyle/>
          <a:p>
            <a:r>
              <a:rPr lang="en-US" b="1" i="1" u="sng" dirty="0" smtClean="0">
                <a:solidFill>
                  <a:srgbClr val="FF0000"/>
                </a:solidFill>
                <a:effectLst>
                  <a:outerShdw blurRad="38100" dist="38100" dir="2700000" algn="tl">
                    <a:srgbClr val="000000">
                      <a:alpha val="43137"/>
                    </a:srgbClr>
                  </a:outerShdw>
                </a:effectLst>
              </a:rPr>
              <a:t>Introduction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914400"/>
            <a:ext cx="8001000" cy="5715000"/>
          </a:xfrm>
        </p:spPr>
        <p:txBody>
          <a:bodyPr>
            <a:normAutofit fontScale="62500" lnSpcReduction="20000"/>
          </a:bodyPr>
          <a:lstStyle/>
          <a:p>
            <a:r>
              <a:rPr lang="en-US" dirty="0" smtClean="0">
                <a:solidFill>
                  <a:srgbClr val="FF0000"/>
                </a:solidFill>
              </a:rPr>
              <a:t>*</a:t>
            </a:r>
            <a:r>
              <a:rPr lang="en-US" dirty="0" smtClean="0"/>
              <a:t>Breastfeeding is the normal way of providing young infants with the nutrients they need for healthy growth and development .</a:t>
            </a:r>
          </a:p>
          <a:p>
            <a:pPr>
              <a:buNone/>
            </a:pPr>
            <a:endParaRPr lang="en-US" dirty="0" smtClean="0"/>
          </a:p>
          <a:p>
            <a:r>
              <a:rPr lang="en-US" dirty="0" smtClean="0"/>
              <a:t>All mothers can breastfeed ,provided they have accurate information ,and the support of their family ,the health care system.</a:t>
            </a:r>
          </a:p>
          <a:p>
            <a:pPr>
              <a:buNone/>
            </a:pPr>
            <a:endParaRPr lang="en-US" dirty="0" smtClean="0"/>
          </a:p>
          <a:p>
            <a:r>
              <a:rPr lang="en-US" dirty="0" smtClean="0">
                <a:solidFill>
                  <a:srgbClr val="FF0000"/>
                </a:solidFill>
              </a:rPr>
              <a:t>*</a:t>
            </a:r>
            <a:r>
              <a:rPr lang="en-US" dirty="0" err="1" smtClean="0"/>
              <a:t>Colostrum</a:t>
            </a:r>
            <a:r>
              <a:rPr lang="en-US" dirty="0" smtClean="0"/>
              <a:t> ,the yellowish ,sticky breast milk produced at the end of pregnancy, is recommended by WHO as the perfect food for the newborn , and feeding should be initiated within the first hour after birth.</a:t>
            </a:r>
          </a:p>
          <a:p>
            <a:pPr>
              <a:buNone/>
            </a:pPr>
            <a:endParaRPr lang="en-US" dirty="0" smtClean="0"/>
          </a:p>
          <a:p>
            <a:r>
              <a:rPr lang="en-US" dirty="0" smtClean="0">
                <a:solidFill>
                  <a:srgbClr val="FF0000"/>
                </a:solidFill>
              </a:rPr>
              <a:t>*</a:t>
            </a:r>
            <a:r>
              <a:rPr lang="en-US" dirty="0" smtClean="0"/>
              <a:t>Exclusive breastfeeding is recommended up to 6 m. of age ,with continued BF along with appropriate complementary foods up to two years of age or beyond.</a:t>
            </a:r>
          </a:p>
          <a:p>
            <a:pPr>
              <a:buNone/>
            </a:pPr>
            <a:endParaRPr lang="en-US" dirty="0" smtClean="0">
              <a:solidFill>
                <a:srgbClr val="FF0000"/>
              </a:solidFill>
            </a:endParaRPr>
          </a:p>
          <a:p>
            <a:r>
              <a:rPr lang="en-US" dirty="0" smtClean="0">
                <a:solidFill>
                  <a:srgbClr val="FF0000"/>
                </a:solidFill>
              </a:rPr>
              <a:t>*</a:t>
            </a:r>
            <a:r>
              <a:rPr lang="en-US" dirty="0" smtClean="0"/>
              <a:t>Exclusive BF. : no other food or drink ,not even water ,except BM.</a:t>
            </a:r>
          </a:p>
          <a:p>
            <a:pPr>
              <a:buNone/>
            </a:pPr>
            <a:endParaRPr lang="en-US" dirty="0" smtClean="0"/>
          </a:p>
          <a:p>
            <a:r>
              <a:rPr lang="en-US" dirty="0" smtClean="0"/>
              <a:t>Predominant BF. Means that the infant’s predominant source  of nourishment has been BM. HOWEVER the infants may also received liquids (water and water based drinks, fruit juice)ritual fluids and ORS, drops or syrups (vitamins, minerals and medicine).</a:t>
            </a:r>
          </a:p>
          <a:p>
            <a:pPr>
              <a:buNone/>
            </a:pPr>
            <a:endParaRPr lang="en-US" dirty="0" smtClean="0"/>
          </a:p>
          <a:p>
            <a:r>
              <a:rPr lang="en-US" dirty="0" smtClean="0"/>
              <a:t>WHO recommends that a child be fed its own mothers milk first and if that not available ,the milk of another nursing mother before the baby is fed formula.</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a:xfrm>
            <a:off x="457200" y="6356350"/>
            <a:ext cx="2133600" cy="365125"/>
          </a:xfrm>
          <a:prstGeom prst="rect">
            <a:avLst/>
          </a:prstGeom>
          <a:noFill/>
        </p:spPr>
        <p:txBody>
          <a:bodyPr rtlCol="1" anchor="ctr"/>
          <a:lstStyle/>
          <a:p>
            <a:pPr algn="l" fontAlgn="auto">
              <a:spcBef>
                <a:spcPts val="0"/>
              </a:spcBef>
              <a:spcAft>
                <a:spcPts val="0"/>
              </a:spcAft>
              <a:defRPr/>
            </a:pPr>
            <a:fld id="{28428AE0-007B-4253-8DA3-71027FD104F9}" type="slidenum">
              <a:rPr lang="en-US" sz="1200">
                <a:solidFill>
                  <a:schemeClr val="tx1">
                    <a:tint val="75000"/>
                  </a:schemeClr>
                </a:solidFill>
                <a:latin typeface="+mn-lt"/>
                <a:cs typeface="+mn-cs"/>
              </a:rPr>
              <a:pPr algn="l" fontAlgn="auto">
                <a:spcBef>
                  <a:spcPts val="0"/>
                </a:spcBef>
                <a:spcAft>
                  <a:spcPts val="0"/>
                </a:spcAft>
                <a:defRPr/>
              </a:pPr>
              <a:t>4</a:t>
            </a:fld>
            <a:endParaRPr lang="en-US" sz="1200">
              <a:solidFill>
                <a:schemeClr val="tx1">
                  <a:tint val="75000"/>
                </a:schemeClr>
              </a:solidFill>
              <a:latin typeface="+mn-lt"/>
              <a:cs typeface="+mn-cs"/>
            </a:endParaRPr>
          </a:p>
        </p:txBody>
      </p:sp>
      <p:pic>
        <p:nvPicPr>
          <p:cNvPr id="11267" name="Picture 2" descr="Mar02~12"/>
          <p:cNvPicPr>
            <a:picLocks noChangeAspect="1" noChangeArrowheads="1"/>
          </p:cNvPicPr>
          <p:nvPr/>
        </p:nvPicPr>
        <p:blipFill>
          <a:blip r:embed="rId3">
            <a:clrChange>
              <a:clrFrom>
                <a:srgbClr val="FEFCFD"/>
              </a:clrFrom>
              <a:clrTo>
                <a:srgbClr val="FEFCFD">
                  <a:alpha val="0"/>
                </a:srgbClr>
              </a:clrTo>
            </a:clrChange>
          </a:blip>
          <a:srcRect l="42839"/>
          <a:stretch>
            <a:fillRect/>
          </a:stretch>
        </p:blipFill>
        <p:spPr bwMode="auto">
          <a:xfrm>
            <a:off x="4143375" y="0"/>
            <a:ext cx="5000625" cy="6554788"/>
          </a:xfrm>
          <a:prstGeom prst="rect">
            <a:avLst/>
          </a:prstGeom>
          <a:noFill/>
          <a:ln w="9525">
            <a:noFill/>
            <a:miter lim="800000"/>
            <a:headEnd/>
            <a:tailEnd/>
          </a:ln>
        </p:spPr>
      </p:pic>
      <p:pic>
        <p:nvPicPr>
          <p:cNvPr id="11268" name="Picture 4" descr="suckle hormone reflex arc"/>
          <p:cNvPicPr>
            <a:picLocks noChangeAspect="1" noChangeArrowheads="1"/>
          </p:cNvPicPr>
          <p:nvPr/>
        </p:nvPicPr>
        <p:blipFill>
          <a:blip r:embed="rId4">
            <a:clrChange>
              <a:clrFrom>
                <a:srgbClr val="FEFCFF"/>
              </a:clrFrom>
              <a:clrTo>
                <a:srgbClr val="FEFCFF">
                  <a:alpha val="0"/>
                </a:srgbClr>
              </a:clrTo>
            </a:clrChange>
          </a:blip>
          <a:srcRect r="2000" b="1768"/>
          <a:stretch>
            <a:fillRect/>
          </a:stretch>
        </p:blipFill>
        <p:spPr bwMode="auto">
          <a:xfrm>
            <a:off x="0" y="0"/>
            <a:ext cx="4876800" cy="6248400"/>
          </a:xfrm>
          <a:prstGeom prst="rect">
            <a:avLst/>
          </a:prstGeom>
          <a:noFill/>
          <a:ln w="9525">
            <a:noFill/>
            <a:miter lim="800000"/>
            <a:headEnd/>
            <a:tailEnd/>
          </a:ln>
        </p:spPr>
      </p:pic>
    </p:spTree>
  </p:cSld>
  <p:clrMapOvr>
    <a:masterClrMapping/>
  </p:clrMapOvr>
  <p:transition>
    <p:wedge/>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anatomy3"/>
          <p:cNvPicPr>
            <a:picLocks noChangeAspect="1" noChangeArrowheads="1" noCrop="1"/>
          </p:cNvPicPr>
          <p:nvPr/>
        </p:nvPicPr>
        <p:blipFill>
          <a:blip r:embed="rId3"/>
          <a:srcRect/>
          <a:stretch>
            <a:fillRect/>
          </a:stretch>
        </p:blipFill>
        <p:spPr bwMode="auto">
          <a:xfrm>
            <a:off x="457200" y="152400"/>
            <a:ext cx="7391400" cy="6324600"/>
          </a:xfrm>
          <a:prstGeom prst="rect">
            <a:avLst/>
          </a:prstGeom>
          <a:noFill/>
          <a:ln w="9525">
            <a:noFill/>
            <a:miter lim="800000"/>
            <a:headEnd/>
            <a:tailEnd/>
          </a:ln>
        </p:spPr>
      </p:pic>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poorlatch_ov"/>
          <p:cNvPicPr>
            <a:picLocks noChangeAspect="1" noChangeArrowheads="1"/>
          </p:cNvPicPr>
          <p:nvPr/>
        </p:nvPicPr>
        <p:blipFill>
          <a:blip r:embed="rId2"/>
          <a:srcRect/>
          <a:stretch>
            <a:fillRect/>
          </a:stretch>
        </p:blipFill>
        <p:spPr bwMode="auto">
          <a:xfrm>
            <a:off x="1187450" y="3141663"/>
            <a:ext cx="2879725" cy="2374900"/>
          </a:xfrm>
          <a:prstGeom prst="rect">
            <a:avLst/>
          </a:prstGeom>
          <a:noFill/>
          <a:ln w="57150" cmpd="thickThin">
            <a:pattFill prst="wdDnDiag">
              <a:fgClr>
                <a:srgbClr val="FFFF66"/>
              </a:fgClr>
              <a:bgClr>
                <a:srgbClr val="FFFFFF"/>
              </a:bgClr>
            </a:pattFill>
            <a:miter lim="800000"/>
            <a:headEnd/>
            <a:tailEnd/>
          </a:ln>
        </p:spPr>
      </p:pic>
      <p:pic>
        <p:nvPicPr>
          <p:cNvPr id="20483" name="Picture 5" descr="goodlatch_ov"/>
          <p:cNvPicPr>
            <a:picLocks noChangeAspect="1" noChangeArrowheads="1"/>
          </p:cNvPicPr>
          <p:nvPr/>
        </p:nvPicPr>
        <p:blipFill>
          <a:blip r:embed="rId3"/>
          <a:srcRect/>
          <a:stretch>
            <a:fillRect/>
          </a:stretch>
        </p:blipFill>
        <p:spPr bwMode="auto">
          <a:xfrm>
            <a:off x="5435600" y="3213100"/>
            <a:ext cx="2881313" cy="2376488"/>
          </a:xfrm>
          <a:prstGeom prst="rect">
            <a:avLst/>
          </a:prstGeom>
          <a:noFill/>
          <a:ln w="57150" cmpd="thickThin">
            <a:pattFill prst="wdDnDiag">
              <a:fgClr>
                <a:srgbClr val="FFFF66"/>
              </a:fgClr>
              <a:bgClr>
                <a:srgbClr val="FFFFFF"/>
              </a:bgClr>
            </a:pattFill>
            <a:miter lim="800000"/>
            <a:headEnd/>
            <a:tailEnd/>
          </a:ln>
        </p:spPr>
      </p:pic>
      <p:sp>
        <p:nvSpPr>
          <p:cNvPr id="20484" name="Text Box 6"/>
          <p:cNvSpPr txBox="1">
            <a:spLocks noChangeArrowheads="1"/>
          </p:cNvSpPr>
          <p:nvPr/>
        </p:nvSpPr>
        <p:spPr bwMode="auto">
          <a:xfrm rot="10800000" flipV="1">
            <a:off x="6588125" y="2357438"/>
            <a:ext cx="863600" cy="366712"/>
          </a:xfrm>
          <a:prstGeom prst="rect">
            <a:avLst/>
          </a:prstGeom>
          <a:solidFill>
            <a:schemeClr val="accent2"/>
          </a:solidFill>
          <a:ln w="9525">
            <a:noFill/>
            <a:miter lim="800000"/>
            <a:headEnd/>
            <a:tailEnd/>
          </a:ln>
        </p:spPr>
        <p:txBody>
          <a:bodyPr>
            <a:spAutoFit/>
          </a:bodyPr>
          <a:lstStyle/>
          <a:p>
            <a:pPr>
              <a:spcBef>
                <a:spcPct val="50000"/>
              </a:spcBef>
            </a:pPr>
            <a:r>
              <a:rPr lang="en-US">
                <a:solidFill>
                  <a:schemeClr val="bg2"/>
                </a:solidFill>
                <a:latin typeface="Verdana" pitchFamily="34" charset="0"/>
              </a:rPr>
              <a:t>1</a:t>
            </a:r>
          </a:p>
        </p:txBody>
      </p:sp>
      <p:sp>
        <p:nvSpPr>
          <p:cNvPr id="20485" name="Text Box 7"/>
          <p:cNvSpPr txBox="1">
            <a:spLocks noChangeArrowheads="1"/>
          </p:cNvSpPr>
          <p:nvPr/>
        </p:nvSpPr>
        <p:spPr bwMode="auto">
          <a:xfrm>
            <a:off x="2051050" y="2420938"/>
            <a:ext cx="720725" cy="366712"/>
          </a:xfrm>
          <a:prstGeom prst="rect">
            <a:avLst/>
          </a:prstGeom>
          <a:solidFill>
            <a:schemeClr val="accent2"/>
          </a:solidFill>
          <a:ln w="9525">
            <a:noFill/>
            <a:miter lim="800000"/>
            <a:headEnd/>
            <a:tailEnd/>
          </a:ln>
        </p:spPr>
        <p:txBody>
          <a:bodyPr>
            <a:spAutoFit/>
          </a:bodyPr>
          <a:lstStyle/>
          <a:p>
            <a:pPr>
              <a:spcBef>
                <a:spcPct val="50000"/>
              </a:spcBef>
            </a:pPr>
            <a:r>
              <a:rPr lang="en-US">
                <a:solidFill>
                  <a:schemeClr val="bg2"/>
                </a:solidFill>
                <a:latin typeface="Verdana" pitchFamily="34" charset="0"/>
              </a:rPr>
              <a:t>2</a:t>
            </a:r>
          </a:p>
        </p:txBody>
      </p:sp>
      <p:sp>
        <p:nvSpPr>
          <p:cNvPr id="32778" name="Text Box 10"/>
          <p:cNvSpPr txBox="1">
            <a:spLocks noChangeArrowheads="1"/>
          </p:cNvSpPr>
          <p:nvPr/>
        </p:nvSpPr>
        <p:spPr bwMode="auto">
          <a:xfrm rot="10800000" flipV="1">
            <a:off x="1041400" y="836613"/>
            <a:ext cx="7059613" cy="519112"/>
          </a:xfrm>
          <a:prstGeom prst="rect">
            <a:avLst/>
          </a:prstGeom>
          <a:solidFill>
            <a:schemeClr val="accent2"/>
          </a:solidFill>
          <a:ln w="9525">
            <a:noFill/>
            <a:miter lim="800000"/>
            <a:headEnd/>
            <a:tailEnd/>
          </a:ln>
          <a:effectLst/>
        </p:spPr>
        <p:txBody>
          <a:bodyPr>
            <a:spAutoFit/>
          </a:bodyPr>
          <a:lstStyle/>
          <a:p>
            <a:pPr algn="ctr">
              <a:spcBef>
                <a:spcPct val="50000"/>
              </a:spcBef>
              <a:defRPr/>
            </a:pPr>
            <a:r>
              <a:rPr lang="en-US" sz="2800" b="1" dirty="0" smtClean="0">
                <a:solidFill>
                  <a:schemeClr val="bg2"/>
                </a:solidFill>
                <a:effectLst>
                  <a:outerShdw blurRad="38100" dist="38100" dir="2700000" algn="tl">
                    <a:srgbClr val="000000"/>
                  </a:outerShdw>
                </a:effectLst>
                <a:latin typeface="Arial" pitchFamily="34" charset="0"/>
                <a:cs typeface="Arial" pitchFamily="34" charset="0"/>
              </a:rPr>
              <a:t>What is the difference between the two?</a:t>
            </a:r>
            <a:endParaRPr lang="en-US" sz="2800" b="1" dirty="0">
              <a:solidFill>
                <a:schemeClr val="bg2"/>
              </a:solidFill>
              <a:effectLst>
                <a:outerShdw blurRad="38100" dist="38100" dir="2700000" algn="tl">
                  <a:srgbClr val="000000"/>
                </a:outerShdw>
              </a:effectLst>
              <a:latin typeface="Arial" pitchFamily="34" charset="0"/>
              <a:cs typeface="Arial" pitchFamily="34" charset="0"/>
            </a:endParaRPr>
          </a:p>
        </p:txBody>
      </p:sp>
    </p:spTree>
  </p:cSld>
  <p:clrMapOvr>
    <a:masterClrMapping/>
  </p:clrMapOvr>
  <p:transition spd="med">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549275"/>
            <a:ext cx="8229600" cy="1008063"/>
          </a:xfrm>
        </p:spPr>
        <p:txBody>
          <a:bodyPr>
            <a:normAutofit/>
          </a:bodyPr>
          <a:lstStyle/>
          <a:p>
            <a:pPr eaLnBrk="1" hangingPunct="1"/>
            <a:endParaRPr lang="en-US" sz="4000" b="1" dirty="0" smtClean="0"/>
          </a:p>
        </p:txBody>
      </p:sp>
      <p:pic>
        <p:nvPicPr>
          <p:cNvPr id="68611" name="Picture 3"/>
          <p:cNvPicPr>
            <a:picLocks noGrp="1" noChangeAspect="1" noChangeArrowheads="1"/>
          </p:cNvPicPr>
          <p:nvPr>
            <p:ph sz="half" idx="1"/>
          </p:nvPr>
        </p:nvPicPr>
        <p:blipFill>
          <a:blip r:embed="rId2"/>
          <a:srcRect l="2563" t="2060" r="2563" b="2060"/>
          <a:stretch>
            <a:fillRect/>
          </a:stretch>
        </p:blipFill>
        <p:spPr>
          <a:xfrm>
            <a:off x="1116013" y="3224213"/>
            <a:ext cx="3311525" cy="2447925"/>
          </a:xfrm>
          <a:noFill/>
        </p:spPr>
      </p:pic>
      <p:pic>
        <p:nvPicPr>
          <p:cNvPr id="68612" name="Picture 4"/>
          <p:cNvPicPr>
            <a:picLocks noGrp="1" noChangeAspect="1" noChangeArrowheads="1"/>
          </p:cNvPicPr>
          <p:nvPr>
            <p:ph sz="quarter" idx="2"/>
          </p:nvPr>
        </p:nvPicPr>
        <p:blipFill>
          <a:blip r:embed="rId3"/>
          <a:srcRect l="2563" t="2985" b="1492"/>
          <a:stretch>
            <a:fillRect/>
          </a:stretch>
        </p:blipFill>
        <p:spPr>
          <a:xfrm>
            <a:off x="5219700" y="3284538"/>
            <a:ext cx="2952750" cy="2520950"/>
          </a:xfrm>
          <a:noFill/>
        </p:spPr>
      </p:pic>
      <p:sp>
        <p:nvSpPr>
          <p:cNvPr id="21509" name="Text Box 5"/>
          <p:cNvSpPr txBox="1">
            <a:spLocks noChangeArrowheads="1"/>
          </p:cNvSpPr>
          <p:nvPr/>
        </p:nvSpPr>
        <p:spPr bwMode="auto">
          <a:xfrm>
            <a:off x="6156325" y="2276475"/>
            <a:ext cx="701675" cy="641350"/>
          </a:xfrm>
          <a:prstGeom prst="rect">
            <a:avLst/>
          </a:prstGeom>
          <a:solidFill>
            <a:schemeClr val="accent2"/>
          </a:solidFill>
          <a:ln w="9525">
            <a:noFill/>
            <a:miter lim="800000"/>
            <a:headEnd/>
            <a:tailEnd/>
          </a:ln>
        </p:spPr>
        <p:txBody>
          <a:bodyPr>
            <a:spAutoFit/>
          </a:bodyPr>
          <a:lstStyle/>
          <a:p>
            <a:pPr>
              <a:spcBef>
                <a:spcPct val="50000"/>
              </a:spcBef>
            </a:pPr>
            <a:r>
              <a:rPr lang="ar-SA" sz="3600" b="1">
                <a:solidFill>
                  <a:schemeClr val="bg2"/>
                </a:solidFill>
                <a:latin typeface="Arial" charset="0"/>
              </a:rPr>
              <a:t>1</a:t>
            </a:r>
            <a:endParaRPr lang="en-US" sz="3600" b="1">
              <a:solidFill>
                <a:schemeClr val="bg2"/>
              </a:solidFill>
              <a:latin typeface="Arial" charset="0"/>
            </a:endParaRPr>
          </a:p>
        </p:txBody>
      </p:sp>
      <p:sp>
        <p:nvSpPr>
          <p:cNvPr id="21510" name="Rectangle 6"/>
          <p:cNvSpPr>
            <a:spLocks noChangeArrowheads="1"/>
          </p:cNvSpPr>
          <p:nvPr/>
        </p:nvSpPr>
        <p:spPr bwMode="auto">
          <a:xfrm>
            <a:off x="2209800" y="2205038"/>
            <a:ext cx="685800" cy="641350"/>
          </a:xfrm>
          <a:prstGeom prst="rect">
            <a:avLst/>
          </a:prstGeom>
          <a:solidFill>
            <a:schemeClr val="accent2"/>
          </a:solidFill>
          <a:ln w="9525">
            <a:noFill/>
            <a:miter lim="800000"/>
            <a:headEnd/>
            <a:tailEnd/>
          </a:ln>
        </p:spPr>
        <p:txBody>
          <a:bodyPr>
            <a:spAutoFit/>
          </a:bodyPr>
          <a:lstStyle/>
          <a:p>
            <a:r>
              <a:rPr lang="ar-SA" sz="3600" b="1">
                <a:solidFill>
                  <a:schemeClr val="bg2"/>
                </a:solidFill>
                <a:latin typeface="Arial" charset="0"/>
              </a:rPr>
              <a:t>2</a:t>
            </a:r>
            <a:endParaRPr lang="en-US" sz="3600" b="1">
              <a:solidFill>
                <a:schemeClr val="bg2"/>
              </a:solidFill>
              <a:latin typeface="Arial" charset="0"/>
            </a:endParaRPr>
          </a:p>
        </p:txBody>
      </p:sp>
      <p:sp>
        <p:nvSpPr>
          <p:cNvPr id="21511" name="Rectangle 10"/>
          <p:cNvSpPr>
            <a:spLocks noGrp="1" noChangeArrowheads="1"/>
          </p:cNvSpPr>
          <p:nvPr>
            <p:ph sz="quarter" idx="3"/>
          </p:nvPr>
        </p:nvSpPr>
        <p:spPr>
          <a:xfrm>
            <a:off x="3581400" y="5805488"/>
            <a:ext cx="2590800" cy="503237"/>
          </a:xfrm>
          <a:solidFill>
            <a:schemeClr val="accent2"/>
          </a:solidFill>
        </p:spPr>
        <p:txBody>
          <a:bodyPr/>
          <a:lstStyle/>
          <a:p>
            <a:pPr eaLnBrk="1" hangingPunct="1">
              <a:buNone/>
            </a:pPr>
            <a:r>
              <a:rPr lang="en-US" dirty="0" smtClean="0">
                <a:solidFill>
                  <a:schemeClr val="bg2"/>
                </a:solidFill>
              </a:rPr>
              <a:t>       Outside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8611"/>
                                        </p:tgtEl>
                                        <p:attrNameLst>
                                          <p:attrName>style.visibility</p:attrName>
                                        </p:attrNameLst>
                                      </p:cBhvr>
                                      <p:to>
                                        <p:strVal val="visible"/>
                                      </p:to>
                                    </p:set>
                                    <p:anim calcmode="lin" valueType="num">
                                      <p:cBhvr additive="base">
                                        <p:cTn id="7" dur="1000" fill="hold"/>
                                        <p:tgtEl>
                                          <p:spTgt spid="68611"/>
                                        </p:tgtEl>
                                        <p:attrNameLst>
                                          <p:attrName>ppt_x</p:attrName>
                                        </p:attrNameLst>
                                      </p:cBhvr>
                                      <p:tavLst>
                                        <p:tav tm="0">
                                          <p:val>
                                            <p:strVal val="#ppt_x"/>
                                          </p:val>
                                        </p:tav>
                                        <p:tav tm="100000">
                                          <p:val>
                                            <p:strVal val="#ppt_x"/>
                                          </p:val>
                                        </p:tav>
                                      </p:tavLst>
                                    </p:anim>
                                    <p:anim calcmode="lin" valueType="num">
                                      <p:cBhvr additive="base">
                                        <p:cTn id="8" dur="1000" fill="hold"/>
                                        <p:tgtEl>
                                          <p:spTgt spid="686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8612"/>
                                        </p:tgtEl>
                                        <p:attrNameLst>
                                          <p:attrName>style.visibility</p:attrName>
                                        </p:attrNameLst>
                                      </p:cBhvr>
                                      <p:to>
                                        <p:strVal val="visible"/>
                                      </p:to>
                                    </p:set>
                                    <p:anim calcmode="lin" valueType="num">
                                      <p:cBhvr additive="base">
                                        <p:cTn id="11" dur="1000" fill="hold"/>
                                        <p:tgtEl>
                                          <p:spTgt spid="68612"/>
                                        </p:tgtEl>
                                        <p:attrNameLst>
                                          <p:attrName>ppt_x</p:attrName>
                                        </p:attrNameLst>
                                      </p:cBhvr>
                                      <p:tavLst>
                                        <p:tav tm="0">
                                          <p:val>
                                            <p:strVal val="#ppt_x"/>
                                          </p:val>
                                        </p:tav>
                                        <p:tav tm="100000">
                                          <p:val>
                                            <p:strVal val="#ppt_x"/>
                                          </p:val>
                                        </p:tav>
                                      </p:tavLst>
                                    </p:anim>
                                    <p:anim calcmode="lin" valueType="num">
                                      <p:cBhvr additive="base">
                                        <p:cTn id="12" dur="1000" fill="hold"/>
                                        <p:tgtEl>
                                          <p:spTgt spid="686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685800"/>
            <a:ext cx="7924800" cy="5139869"/>
          </a:xfrm>
          <a:prstGeom prst="rect">
            <a:avLst/>
          </a:prstGeom>
        </p:spPr>
        <p:txBody>
          <a:bodyPr wrap="square">
            <a:spAutoFit/>
          </a:bodyPr>
          <a:lstStyle/>
          <a:p>
            <a:r>
              <a:rPr lang="en-US" sz="2000" i="1" u="sng" dirty="0" smtClean="0">
                <a:effectLst>
                  <a:outerShdw blurRad="38100" dist="38100" dir="2700000" algn="tl">
                    <a:srgbClr val="000000">
                      <a:alpha val="43137"/>
                    </a:srgbClr>
                  </a:outerShdw>
                </a:effectLst>
              </a:rPr>
              <a:t>Advantages of breastfeed</a:t>
            </a:r>
          </a:p>
          <a:p>
            <a:endParaRPr lang="en-US" b="1" dirty="0" smtClean="0"/>
          </a:p>
          <a:p>
            <a:r>
              <a:rPr lang="en-US" sz="2000" b="1" i="1" u="sng" dirty="0" smtClean="0">
                <a:solidFill>
                  <a:srgbClr val="FF0000"/>
                </a:solidFill>
              </a:rPr>
              <a:t>Breastfeeding </a:t>
            </a:r>
            <a:r>
              <a:rPr lang="en-US" sz="2000" u="sng" dirty="0" smtClean="0">
                <a:solidFill>
                  <a:srgbClr val="FF0000"/>
                </a:solidFill>
              </a:rPr>
              <a:t> </a:t>
            </a:r>
            <a:r>
              <a:rPr lang="en-US" dirty="0" smtClean="0"/>
              <a:t>                                                                                                                                                                    </a:t>
            </a:r>
          </a:p>
          <a:p>
            <a:endParaRPr lang="en-US" dirty="0" smtClean="0"/>
          </a:p>
          <a:p>
            <a:r>
              <a:rPr lang="en-US" dirty="0" smtClean="0"/>
              <a:t>• Helps bonding</a:t>
            </a:r>
          </a:p>
          <a:p>
            <a:r>
              <a:rPr lang="en-US" dirty="0" smtClean="0"/>
              <a:t>and development</a:t>
            </a:r>
          </a:p>
          <a:p>
            <a:endParaRPr lang="en-US" dirty="0" smtClean="0"/>
          </a:p>
          <a:p>
            <a:r>
              <a:rPr lang="en-US" dirty="0" smtClean="0"/>
              <a:t>• Helps delay a new</a:t>
            </a:r>
          </a:p>
          <a:p>
            <a:r>
              <a:rPr lang="en-US" dirty="0" smtClean="0"/>
              <a:t>Pregnancy</a:t>
            </a:r>
          </a:p>
          <a:p>
            <a:endParaRPr lang="en-US" dirty="0" smtClean="0"/>
          </a:p>
          <a:p>
            <a:r>
              <a:rPr lang="en-US" dirty="0" smtClean="0"/>
              <a:t>• Protects mothers’</a:t>
            </a:r>
          </a:p>
          <a:p>
            <a:r>
              <a:rPr lang="en-US" dirty="0" smtClean="0"/>
              <a:t>Health.</a:t>
            </a:r>
          </a:p>
          <a:p>
            <a:endParaRPr lang="en-US" dirty="0" smtClean="0"/>
          </a:p>
          <a:p>
            <a:endParaRPr lang="en-US" dirty="0" smtClean="0"/>
          </a:p>
          <a:p>
            <a:endParaRPr lang="en-US" dirty="0" smtClean="0"/>
          </a:p>
          <a:p>
            <a:r>
              <a:rPr lang="en-US" dirty="0" smtClean="0"/>
              <a:t>                                                   </a:t>
            </a:r>
          </a:p>
          <a:p>
            <a:endParaRPr lang="en-US" dirty="0" smtClean="0"/>
          </a:p>
          <a:p>
            <a:endParaRPr lang="en-US" dirty="0" smtClean="0"/>
          </a:p>
        </p:txBody>
      </p:sp>
      <p:sp>
        <p:nvSpPr>
          <p:cNvPr id="6" name="Rectangle 5"/>
          <p:cNvSpPr/>
          <p:nvPr/>
        </p:nvSpPr>
        <p:spPr>
          <a:xfrm>
            <a:off x="6019800" y="1219200"/>
            <a:ext cx="2743200" cy="3170099"/>
          </a:xfrm>
          <a:prstGeom prst="rect">
            <a:avLst/>
          </a:prstGeom>
        </p:spPr>
        <p:txBody>
          <a:bodyPr wrap="square">
            <a:spAutoFit/>
          </a:bodyPr>
          <a:lstStyle/>
          <a:p>
            <a:r>
              <a:rPr lang="en-US" u="sng" dirty="0" smtClean="0">
                <a:solidFill>
                  <a:srgbClr val="FF0000"/>
                </a:solidFill>
              </a:rPr>
              <a:t> </a:t>
            </a:r>
            <a:r>
              <a:rPr lang="en-US" sz="2000" b="1" i="1" u="sng" dirty="0" smtClean="0">
                <a:solidFill>
                  <a:srgbClr val="FF0000"/>
                </a:solidFill>
              </a:rPr>
              <a:t>Breast milk</a:t>
            </a:r>
          </a:p>
          <a:p>
            <a:r>
              <a:rPr lang="en-US" dirty="0" smtClean="0"/>
              <a:t>                                                                                                   • Perfect nutrients</a:t>
            </a:r>
          </a:p>
          <a:p>
            <a:r>
              <a:rPr lang="en-US" dirty="0" smtClean="0"/>
              <a:t>                                                                                                      • Easily digested;</a:t>
            </a:r>
          </a:p>
          <a:p>
            <a:r>
              <a:rPr lang="en-US" dirty="0" smtClean="0"/>
              <a:t>                                                                                                          efficiently used</a:t>
            </a:r>
          </a:p>
          <a:p>
            <a:r>
              <a:rPr lang="en-US" dirty="0" smtClean="0"/>
              <a:t>                                                                                                       • Protects against</a:t>
            </a:r>
          </a:p>
          <a:p>
            <a:r>
              <a:rPr lang="en-US" dirty="0" smtClean="0"/>
              <a:t>                                                                                                          infection</a:t>
            </a:r>
            <a:endParaRPr lang="en-US" dirty="0"/>
          </a:p>
        </p:txBody>
      </p:sp>
      <p:pic>
        <p:nvPicPr>
          <p:cNvPr id="1026" name="Picture 2"/>
          <p:cNvPicPr>
            <a:picLocks noChangeAspect="1" noChangeArrowheads="1"/>
          </p:cNvPicPr>
          <p:nvPr/>
        </p:nvPicPr>
        <p:blipFill>
          <a:blip r:embed="rId3"/>
          <a:srcRect/>
          <a:stretch>
            <a:fillRect/>
          </a:stretch>
        </p:blipFill>
        <p:spPr bwMode="auto">
          <a:xfrm>
            <a:off x="3276600" y="457200"/>
            <a:ext cx="2638425" cy="3848100"/>
          </a:xfrm>
          <a:prstGeom prst="rect">
            <a:avLst/>
          </a:prstGeom>
          <a:noFill/>
          <a:ln w="9525">
            <a:noFill/>
            <a:miter lim="800000"/>
            <a:headEnd/>
            <a:tailEnd/>
          </a:ln>
          <a:effectLst/>
        </p:spPr>
      </p:pic>
      <p:sp>
        <p:nvSpPr>
          <p:cNvPr id="7" name="Rectangle 6"/>
          <p:cNvSpPr/>
          <p:nvPr/>
        </p:nvSpPr>
        <p:spPr>
          <a:xfrm>
            <a:off x="2971800" y="4566335"/>
            <a:ext cx="4343400" cy="369332"/>
          </a:xfrm>
          <a:prstGeom prst="rect">
            <a:avLst/>
          </a:prstGeom>
        </p:spPr>
        <p:txBody>
          <a:bodyPr wrap="square">
            <a:spAutoFit/>
          </a:bodyPr>
          <a:lstStyle/>
          <a:p>
            <a:pPr lvl="0"/>
            <a:r>
              <a:rPr lang="en-US" dirty="0" smtClean="0">
                <a:solidFill>
                  <a:prstClr val="black"/>
                </a:solidFill>
              </a:rPr>
              <a:t>.Costs less than artificial feeding</a:t>
            </a:r>
          </a:p>
        </p:txBody>
      </p:sp>
    </p:spTree>
  </p:cSld>
  <p:clrMapOvr>
    <a:masterClrMapping/>
  </p:clrMapOvr>
  <p:transition>
    <p:wedge/>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i="1" u="sng" dirty="0" smtClean="0">
                <a:solidFill>
                  <a:srgbClr val="FF0000"/>
                </a:solidFill>
                <a:effectLst>
                  <a:outerShdw blurRad="38100" dist="38100" dir="2700000" algn="tl">
                    <a:srgbClr val="000000">
                      <a:alpha val="43137"/>
                    </a:srgbClr>
                  </a:outerShdw>
                </a:effectLst>
              </a:rPr>
              <a:t>Breastfeeding advantage</a:t>
            </a:r>
            <a:endParaRPr lang="en-US" dirty="0"/>
          </a:p>
        </p:txBody>
      </p:sp>
      <p:sp>
        <p:nvSpPr>
          <p:cNvPr id="3" name="Content Placeholder 2"/>
          <p:cNvSpPr>
            <a:spLocks noGrp="1"/>
          </p:cNvSpPr>
          <p:nvPr>
            <p:ph idx="1"/>
          </p:nvPr>
        </p:nvSpPr>
        <p:spPr/>
        <p:txBody>
          <a:bodyPr>
            <a:normAutofit fontScale="85000" lnSpcReduction="10000"/>
          </a:bodyPr>
          <a:lstStyle/>
          <a:p>
            <a:r>
              <a:rPr lang="en-US" sz="3600" b="1" i="1" u="sng" dirty="0" smtClean="0">
                <a:solidFill>
                  <a:srgbClr val="7030A0"/>
                </a:solidFill>
                <a:effectLst>
                  <a:outerShdw blurRad="38100" dist="38100" dir="2700000" algn="tl">
                    <a:srgbClr val="000000">
                      <a:alpha val="43137"/>
                    </a:srgbClr>
                  </a:outerShdw>
                </a:effectLst>
              </a:rPr>
              <a:t>Infant:</a:t>
            </a:r>
          </a:p>
          <a:p>
            <a:r>
              <a:rPr lang="en-US" dirty="0" smtClean="0"/>
              <a:t>Reduce the risk of infection ,as diarrhea</a:t>
            </a:r>
            <a:r>
              <a:rPr lang="en-US" dirty="0" smtClean="0">
                <a:solidFill>
                  <a:srgbClr val="FF0000"/>
                </a:solidFill>
              </a:rPr>
              <a:t>*</a:t>
            </a:r>
            <a:r>
              <a:rPr lang="en-US" dirty="0" smtClean="0"/>
              <a:t> ,pneumonia ,ear infection ,haemophilus influenza ,meningitis and UTI.</a:t>
            </a:r>
          </a:p>
          <a:p>
            <a:r>
              <a:rPr lang="en-US" dirty="0" smtClean="0"/>
              <a:t>Protects against chronic conditions in future as T1 diabetes ,ulcerative colitis, and  </a:t>
            </a:r>
            <a:r>
              <a:rPr lang="en-US" dirty="0" err="1" smtClean="0"/>
              <a:t>Crohn’s</a:t>
            </a:r>
            <a:r>
              <a:rPr lang="en-US" dirty="0" smtClean="0"/>
              <a:t> dis.</a:t>
            </a:r>
          </a:p>
          <a:p>
            <a:r>
              <a:rPr lang="en-US" dirty="0" smtClean="0"/>
              <a:t>BF during infancy is associated with lower mean blood press. and total serum cholesterol and with lower prevalence, of type 2 DM. ,overweight and obesity during adolescent and adult life.</a:t>
            </a:r>
          </a:p>
          <a:p>
            <a:r>
              <a:rPr lang="en-US" b="1" i="1" u="sng" dirty="0" smtClean="0">
                <a:solidFill>
                  <a:srgbClr val="7030A0"/>
                </a:solidFill>
                <a:effectLst>
                  <a:outerShdw blurRad="38100" dist="38100" dir="2700000" algn="tl">
                    <a:srgbClr val="000000">
                      <a:alpha val="43137"/>
                    </a:srgbClr>
                  </a:outerShdw>
                </a:effectLst>
              </a:rPr>
              <a:t>Mother</a:t>
            </a:r>
          </a:p>
          <a:p>
            <a:r>
              <a:rPr lang="en-US" dirty="0" smtClean="0"/>
              <a:t>Reduce risk of postpartum Hemorrhage ,premenopausal breast cancer and ovarian cancer.</a:t>
            </a:r>
            <a:endParaRPr lang="en-US" dirty="0"/>
          </a:p>
        </p:txBody>
      </p:sp>
    </p:spTree>
  </p:cSld>
  <p:clrMapOvr>
    <a:masterClrMapping/>
  </p:clrMapOvr>
  <p:transition>
    <p:wedge/>
    <p:sndAc>
      <p:stSnd>
        <p:snd r:embed="rId2" name="chimes.wav"/>
      </p:stSnd>
    </p:sndAc>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1762</TotalTime>
  <Words>975</Words>
  <Application>Microsoft Office PowerPoint</Application>
  <PresentationFormat>عرض على الشاشة (3:4)‏</PresentationFormat>
  <Paragraphs>157</Paragraphs>
  <Slides>25</Slides>
  <Notes>0</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Opulent</vt:lpstr>
      <vt:lpstr>Breastfeeding and alternative to breastfeeding</vt:lpstr>
      <vt:lpstr>Objectives</vt:lpstr>
      <vt:lpstr>Introduction </vt:lpstr>
      <vt:lpstr>عرض تقديمي في PowerPoint</vt:lpstr>
      <vt:lpstr>عرض تقديمي في PowerPoint</vt:lpstr>
      <vt:lpstr>عرض تقديمي في PowerPoint</vt:lpstr>
      <vt:lpstr>عرض تقديمي في PowerPoint</vt:lpstr>
      <vt:lpstr>عرض تقديمي في PowerPoint</vt:lpstr>
      <vt:lpstr> Breastfeeding advantage</vt:lpstr>
      <vt:lpstr>*</vt:lpstr>
      <vt:lpstr>Colostrum </vt:lpstr>
      <vt:lpstr>Differences between colosrum and mature milk </vt:lpstr>
      <vt:lpstr> what is the difference between breast milk for a term baby and a preterm ?</vt:lpstr>
      <vt:lpstr>عرض تقديمي في PowerPoint</vt:lpstr>
      <vt:lpstr>Alternate to breastfeeding</vt:lpstr>
      <vt:lpstr>Nutrients in human and animal milks </vt:lpstr>
      <vt:lpstr>Differences in the quality of proteins in different milks</vt:lpstr>
      <vt:lpstr>عرض تقديمي في PowerPoint</vt:lpstr>
      <vt:lpstr>عرض تقديمي في PowerPoint</vt:lpstr>
      <vt:lpstr>Regulation of marketing breast milk substitutes</vt:lpstr>
      <vt:lpstr>Disadvantages of artificial feeding</vt:lpstr>
      <vt:lpstr>عرض تقديمي في PowerPoint</vt:lpstr>
      <vt:lpstr>Common difficulties experienced by breastfeeding mothers</vt:lpstr>
      <vt:lpstr>عرض تقديمي في PowerPoint</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Breastfeeding and alternative to breastfeeding</dc:title>
  <dc:creator>ASUS</dc:creator>
  <cp:lastModifiedBy>DR.Talal</cp:lastModifiedBy>
  <cp:revision>118</cp:revision>
  <dcterms:created xsi:type="dcterms:W3CDTF">2015-04-01T11:50:49Z</dcterms:created>
  <dcterms:modified xsi:type="dcterms:W3CDTF">2017-05-05T19:16:14Z</dcterms:modified>
</cp:coreProperties>
</file>